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9" r:id="rId2"/>
  </p:sldMasterIdLst>
  <p:notesMasterIdLst>
    <p:notesMasterId r:id="rId42"/>
  </p:notesMasterIdLst>
  <p:sldIdLst>
    <p:sldId id="256" r:id="rId3"/>
    <p:sldId id="257" r:id="rId4"/>
    <p:sldId id="258" r:id="rId5"/>
    <p:sldId id="296" r:id="rId6"/>
    <p:sldId id="259" r:id="rId7"/>
    <p:sldId id="260" r:id="rId8"/>
    <p:sldId id="261" r:id="rId9"/>
    <p:sldId id="262" r:id="rId10"/>
    <p:sldId id="263" r:id="rId11"/>
    <p:sldId id="264" r:id="rId12"/>
    <p:sldId id="265" r:id="rId13"/>
    <p:sldId id="266" r:id="rId14"/>
    <p:sldId id="267" r:id="rId15"/>
    <p:sldId id="268"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5" roundtripDataSignature="AMtx7mgymWhgZ4lN+Lt8CQ6Vqc+lQHMSm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25158A6-CFAB-4F0B-BA5B-245BEF4FFA9A}">
  <a:tblStyle styleId="{A25158A6-CFAB-4F0B-BA5B-245BEF4FFA9A}"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98E41374-DE41-4CBE-AF87-2054A15E38B0}" styleName="Table_1">
    <a:wholeTb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4"/>
    <p:restoredTop sz="94673"/>
  </p:normalViewPr>
  <p:slideViewPr>
    <p:cSldViewPr snapToGrid="0" snapToObjects="1">
      <p:cViewPr varScale="1">
        <p:scale>
          <a:sx n="81" d="100"/>
          <a:sy n="81" d="100"/>
        </p:scale>
        <p:origin x="96" y="5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55"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Principals: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PowerPoint is a template that you can use to conduct school site meetings or to record a presentation. Please build around the content based on your site! </a:t>
            </a:r>
            <a:endParaRPr/>
          </a:p>
          <a:p>
            <a:pPr marL="0" lvl="0" indent="0" algn="l" rtl="0">
              <a:lnSpc>
                <a:spcPct val="100000"/>
              </a:lnSpc>
              <a:spcBef>
                <a:spcPts val="0"/>
              </a:spcBef>
              <a:spcAft>
                <a:spcPts val="0"/>
              </a:spcAft>
              <a:buSzPts val="1400"/>
              <a:buNone/>
            </a:pPr>
            <a:r>
              <a:rPr lang="en-US"/>
              <a:t>Thank you---SCUSD Communications </a:t>
            </a:r>
            <a:endParaRPr/>
          </a:p>
        </p:txBody>
      </p:sp>
      <p:sp>
        <p:nvSpPr>
          <p:cNvPr id="129" name="Google Shape;12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c59c4a4545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c59c4a4545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the in-person model, students will attend school in small cohorts. (READ THE SLIDE)</a:t>
            </a:r>
            <a:endParaRPr/>
          </a:p>
        </p:txBody>
      </p:sp>
      <p:sp>
        <p:nvSpPr>
          <p:cNvPr id="221" name="Google Shape;221;gc59c4a4545_0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c59c4a4545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c59c4a4545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solidFill>
                  <a:srgbClr val="1E2022"/>
                </a:solidFill>
                <a:latin typeface="Arial"/>
                <a:ea typeface="Arial"/>
                <a:cs typeface="Arial"/>
                <a:sym typeface="Arial"/>
              </a:rPr>
              <a:t>For elementary: Your student’s on-campus-days will depend on the cohort they are assigned to. We will have two separate cohorts: one that attends on Tuesdays and Thursdays and one that attends on Wednesday and Fridays. </a:t>
            </a:r>
            <a:endParaRPr>
              <a:solidFill>
                <a:srgbClr val="1E2022"/>
              </a:solidFill>
              <a:latin typeface="Arial"/>
              <a:ea typeface="Arial"/>
              <a:cs typeface="Arial"/>
              <a:sym typeface="Arial"/>
            </a:endParaRPr>
          </a:p>
          <a:p>
            <a:pPr marL="457200" lvl="0" indent="-304800" algn="l" rtl="0">
              <a:lnSpc>
                <a:spcPct val="115000"/>
              </a:lnSpc>
              <a:spcBef>
                <a:spcPts val="1200"/>
              </a:spcBef>
              <a:spcAft>
                <a:spcPts val="0"/>
              </a:spcAft>
              <a:buClr>
                <a:srgbClr val="1E2022"/>
              </a:buClr>
              <a:buSzPts val="1200"/>
              <a:buChar char="●"/>
            </a:pPr>
            <a:r>
              <a:rPr lang="en-US">
                <a:solidFill>
                  <a:srgbClr val="1E2022"/>
                </a:solidFill>
                <a:latin typeface="Arial"/>
                <a:ea typeface="Arial"/>
                <a:cs typeface="Arial"/>
                <a:sym typeface="Arial"/>
              </a:rPr>
              <a:t>All groups would participate in distance learning on Mondays.</a:t>
            </a:r>
            <a:endParaRPr>
              <a:solidFill>
                <a:srgbClr val="1E2022"/>
              </a:solidFill>
              <a:latin typeface="Arial"/>
              <a:ea typeface="Arial"/>
              <a:cs typeface="Arial"/>
              <a:sym typeface="Arial"/>
            </a:endParaRPr>
          </a:p>
          <a:p>
            <a:pPr marL="457200" lvl="0" indent="-304800" algn="l" rtl="0">
              <a:lnSpc>
                <a:spcPct val="115000"/>
              </a:lnSpc>
              <a:spcBef>
                <a:spcPts val="0"/>
              </a:spcBef>
              <a:spcAft>
                <a:spcPts val="0"/>
              </a:spcAft>
              <a:buClr>
                <a:srgbClr val="1E2022"/>
              </a:buClr>
              <a:buSzPts val="1200"/>
              <a:buChar char="●"/>
            </a:pPr>
            <a:r>
              <a:rPr lang="en-US">
                <a:solidFill>
                  <a:srgbClr val="1E2022"/>
                </a:solidFill>
                <a:latin typeface="Arial"/>
                <a:ea typeface="Arial"/>
                <a:cs typeface="Arial"/>
                <a:sym typeface="Arial"/>
              </a:rPr>
              <a:t>Cohort A would learn in-person on Tuesday and Thursday.</a:t>
            </a:r>
            <a:endParaRPr>
              <a:solidFill>
                <a:srgbClr val="1E2022"/>
              </a:solidFill>
              <a:latin typeface="Arial"/>
              <a:ea typeface="Arial"/>
              <a:cs typeface="Arial"/>
              <a:sym typeface="Arial"/>
            </a:endParaRPr>
          </a:p>
          <a:p>
            <a:pPr marL="457200" lvl="0" indent="-304800" algn="l" rtl="0">
              <a:lnSpc>
                <a:spcPct val="115000"/>
              </a:lnSpc>
              <a:spcBef>
                <a:spcPts val="0"/>
              </a:spcBef>
              <a:spcAft>
                <a:spcPts val="0"/>
              </a:spcAft>
              <a:buClr>
                <a:srgbClr val="1E2022"/>
              </a:buClr>
              <a:buSzPts val="1200"/>
              <a:buChar char="●"/>
            </a:pPr>
            <a:r>
              <a:rPr lang="en-US">
                <a:solidFill>
                  <a:srgbClr val="1E2022"/>
                </a:solidFill>
                <a:latin typeface="Arial"/>
                <a:ea typeface="Arial"/>
                <a:cs typeface="Arial"/>
                <a:sym typeface="Arial"/>
              </a:rPr>
              <a:t>Cohort B would learn in-person on Wednesday and Fridays.</a:t>
            </a:r>
            <a:endParaRPr>
              <a:solidFill>
                <a:srgbClr val="1E2022"/>
              </a:solidFill>
              <a:latin typeface="Arial"/>
              <a:ea typeface="Arial"/>
              <a:cs typeface="Arial"/>
              <a:sym typeface="Arial"/>
            </a:endParaRPr>
          </a:p>
          <a:p>
            <a:pPr marL="457200" lvl="0" indent="-304800" algn="l" rtl="0">
              <a:lnSpc>
                <a:spcPct val="115000"/>
              </a:lnSpc>
              <a:spcBef>
                <a:spcPts val="0"/>
              </a:spcBef>
              <a:spcAft>
                <a:spcPts val="0"/>
              </a:spcAft>
              <a:buClr>
                <a:srgbClr val="1E2022"/>
              </a:buClr>
              <a:buSzPts val="1200"/>
              <a:buChar char="●"/>
            </a:pPr>
            <a:r>
              <a:rPr lang="en-US">
                <a:solidFill>
                  <a:srgbClr val="1E2022"/>
                </a:solidFill>
                <a:latin typeface="Arial"/>
                <a:ea typeface="Arial"/>
                <a:cs typeface="Arial"/>
                <a:sym typeface="Arial"/>
              </a:rPr>
              <a:t>Cohort C (Distance Learning only) would not participate in-person.</a:t>
            </a:r>
            <a:endParaRPr>
              <a:solidFill>
                <a:srgbClr val="1E2022"/>
              </a:solidFill>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232" name="Google Shape;232;gc59c4a4545_0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c59c4a4545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c59c4a4545_0_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04800" algn="l" rtl="0">
              <a:lnSpc>
                <a:spcPct val="115000"/>
              </a:lnSpc>
              <a:spcBef>
                <a:spcPts val="1200"/>
              </a:spcBef>
              <a:spcAft>
                <a:spcPts val="0"/>
              </a:spcAft>
              <a:buClr>
                <a:srgbClr val="1E2022"/>
              </a:buClr>
              <a:buSzPts val="1200"/>
              <a:buChar char="●"/>
            </a:pPr>
            <a:r>
              <a:rPr lang="en-US">
                <a:solidFill>
                  <a:srgbClr val="1E2022"/>
                </a:solidFill>
                <a:latin typeface="Arial"/>
                <a:ea typeface="Arial"/>
                <a:cs typeface="Arial"/>
                <a:sym typeface="Arial"/>
              </a:rPr>
              <a:t>K-6 Students with Disabilities in Special Day Classes will attend classes in-person Tuesday – Friday.</a:t>
            </a:r>
            <a:endParaRPr>
              <a:solidFill>
                <a:srgbClr val="1E2022"/>
              </a:solidFill>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244" name="Google Shape;244;gc59c4a4545_0_1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c5ce5e97dd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gc5ce5e97dd_0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04800" algn="l" rtl="0">
              <a:lnSpc>
                <a:spcPct val="115000"/>
              </a:lnSpc>
              <a:spcBef>
                <a:spcPts val="1200"/>
              </a:spcBef>
              <a:spcAft>
                <a:spcPts val="0"/>
              </a:spcAft>
              <a:buClr>
                <a:srgbClr val="1E2022"/>
              </a:buClr>
              <a:buSzPts val="1200"/>
              <a:buChar char="●"/>
            </a:pPr>
            <a:r>
              <a:rPr lang="en-US">
                <a:solidFill>
                  <a:srgbClr val="1E2022"/>
                </a:solidFill>
                <a:latin typeface="Arial"/>
                <a:ea typeface="Arial"/>
                <a:cs typeface="Arial"/>
                <a:sym typeface="Arial"/>
              </a:rPr>
              <a:t>K-6 Students with Disabilities in Special Day Classes will attend classes in-person Tuesday – Friday.</a:t>
            </a:r>
            <a:endParaRPr>
              <a:solidFill>
                <a:srgbClr val="1E2022"/>
              </a:solidFill>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256" name="Google Shape;256;gc5ce5e97dd_0_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c59c4a4545_0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c59c4a4545_0_1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gc59c4a4545_0_1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c33ebb971c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c33ebb971c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gc33ebb971c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c59c4a4545_0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c59c4a4545_0_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15" name="Google Shape;315;gc59c4a4545_0_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c59c4a4545_0_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c59c4a4545_0_1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Every class is going to look different - our teachers will design the lessons that work best for their classrooms. </a:t>
            </a:r>
            <a:endParaRPr/>
          </a:p>
        </p:txBody>
      </p:sp>
      <p:sp>
        <p:nvSpPr>
          <p:cNvPr id="326" name="Google Shape;326;gc59c4a4545_0_1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c59c4a454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gc59c4a4545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200"/>
              </a:spcBef>
              <a:spcAft>
                <a:spcPts val="0"/>
              </a:spcAft>
              <a:buClr>
                <a:schemeClr val="dk1"/>
              </a:buClr>
              <a:buSzPts val="1100"/>
              <a:buFont typeface="Arial"/>
              <a:buNone/>
            </a:pPr>
            <a:r>
              <a:rPr lang="en-US">
                <a:latin typeface="Times New Roman"/>
                <a:ea typeface="Times New Roman"/>
                <a:cs typeface="Times New Roman"/>
                <a:sym typeface="Times New Roman"/>
              </a:rPr>
              <a:t>Today we will talk about…..</a:t>
            </a:r>
            <a:endParaRPr>
              <a:latin typeface="Times New Roman"/>
              <a:ea typeface="Times New Roman"/>
              <a:cs typeface="Times New Roman"/>
              <a:sym typeface="Times New Roman"/>
            </a:endParaRPr>
          </a:p>
          <a:p>
            <a:pPr marL="0" lvl="0" indent="0" algn="l" rtl="0">
              <a:lnSpc>
                <a:spcPct val="150000"/>
              </a:lnSpc>
              <a:spcBef>
                <a:spcPts val="1200"/>
              </a:spcBef>
              <a:spcAft>
                <a:spcPts val="0"/>
              </a:spcAft>
              <a:buClr>
                <a:schemeClr val="dk1"/>
              </a:buClr>
              <a:buSzPts val="1100"/>
              <a:buFont typeface="Arial"/>
              <a:buNone/>
            </a:pPr>
            <a:r>
              <a:rPr lang="en-US">
                <a:latin typeface="Times New Roman"/>
                <a:ea typeface="Times New Roman"/>
                <a:cs typeface="Times New Roman"/>
                <a:sym typeface="Times New Roman"/>
              </a:rPr>
              <a:t>(Principals, it is recommended that you end with a Q/A)</a:t>
            </a:r>
            <a:endParaRPr>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c59c4a4545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c59c4a4545_0_1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gc59c4a4545_0_1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c59c4a4545_0_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c59c4a4545_0_2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gc59c4a4545_0_2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c5ce5e97dd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c5ce5e97dd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gc5ce5e97dd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c5ecdf57b8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c5ecdf57b8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04800" algn="l" rtl="0">
              <a:lnSpc>
                <a:spcPct val="115000"/>
              </a:lnSpc>
              <a:spcBef>
                <a:spcPts val="0"/>
              </a:spcBef>
              <a:spcAft>
                <a:spcPts val="0"/>
              </a:spcAft>
              <a:buClr>
                <a:schemeClr val="dk1"/>
              </a:buClr>
              <a:buSzPts val="1200"/>
              <a:buFont typeface="Calibri"/>
              <a:buChar char="●"/>
            </a:pPr>
            <a:r>
              <a:rPr lang="en-US"/>
              <a:t>Maintain a practice of self-care in order to do family care</a:t>
            </a:r>
            <a:endParaRPr/>
          </a:p>
          <a:p>
            <a:pPr marL="457200" lvl="0" indent="-304800" algn="l" rtl="0">
              <a:lnSpc>
                <a:spcPct val="115000"/>
              </a:lnSpc>
              <a:spcBef>
                <a:spcPts val="0"/>
              </a:spcBef>
              <a:spcAft>
                <a:spcPts val="0"/>
              </a:spcAft>
              <a:buClr>
                <a:schemeClr val="dk1"/>
              </a:buClr>
              <a:buSzPts val="1200"/>
              <a:buFont typeface="Calibri"/>
              <a:buChar char="●"/>
            </a:pPr>
            <a:r>
              <a:rPr lang="en-US"/>
              <a:t>Establish a routine for your family and your student</a:t>
            </a:r>
            <a:endParaRPr/>
          </a:p>
          <a:p>
            <a:pPr marL="457200" lvl="0" indent="-393700" algn="l" rtl="0">
              <a:lnSpc>
                <a:spcPct val="115000"/>
              </a:lnSpc>
              <a:spcBef>
                <a:spcPts val="0"/>
              </a:spcBef>
              <a:spcAft>
                <a:spcPts val="0"/>
              </a:spcAft>
              <a:buClr>
                <a:schemeClr val="dk1"/>
              </a:buClr>
              <a:buSzPts val="2600"/>
              <a:buFont typeface="Raleway"/>
              <a:buChar char="●"/>
            </a:pPr>
            <a:r>
              <a:rPr lang="en-US"/>
              <a:t>- SEL practices sent via newsletters that you can reinforce at home</a:t>
            </a:r>
            <a:endParaRPr sz="2600">
              <a:latin typeface="Raleway"/>
              <a:ea typeface="Raleway"/>
              <a:cs typeface="Raleway"/>
              <a:sym typeface="Raleway"/>
            </a:endParaRPr>
          </a:p>
          <a:p>
            <a:pPr marL="0" lvl="0" indent="0" algn="l" rtl="0">
              <a:lnSpc>
                <a:spcPct val="100000"/>
              </a:lnSpc>
              <a:spcBef>
                <a:spcPts val="0"/>
              </a:spcBef>
              <a:spcAft>
                <a:spcPts val="0"/>
              </a:spcAft>
              <a:buSzPts val="1400"/>
              <a:buNone/>
            </a:pPr>
            <a:endParaRPr/>
          </a:p>
        </p:txBody>
      </p:sp>
      <p:sp>
        <p:nvSpPr>
          <p:cNvPr id="389" name="Google Shape;389;gc5ecdf57b8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c5f32b4ff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c5f32b4ff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know that there isn’t just one way to mitigate against spread of COVID. And each method of protection has its strengths and weaknesses. This chart illustrates that when we put each strategy together- such as washing hands, screening, distancing, wearing face masks, testing and vaccines - we can the most successful.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are happy to announce that we have invited all of our staff to receive the COVD-19 vaccination, but the rest of our strategies continue to be important</a:t>
            </a:r>
            <a:endParaRPr/>
          </a:p>
        </p:txBody>
      </p:sp>
      <p:sp>
        <p:nvSpPr>
          <p:cNvPr id="399" name="Google Shape;399;gc5f32b4ff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c5ce5e97d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c5ce5e97d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will be strict health and safety protocols on campus, and we’ve done much work to prepare our campuses to stop the spread of COVID-19 for the protections of our students and staff. </a:t>
            </a:r>
            <a:endParaRPr/>
          </a:p>
          <a:p>
            <a:pPr marL="0" lvl="0" indent="0" algn="l" rtl="0">
              <a:lnSpc>
                <a:spcPct val="100000"/>
              </a:lnSpc>
              <a:spcBef>
                <a:spcPts val="0"/>
              </a:spcBef>
              <a:spcAft>
                <a:spcPts val="0"/>
              </a:spcAft>
              <a:buSzPts val="1400"/>
              <a:buNone/>
            </a:pPr>
            <a:endParaRPr/>
          </a:p>
        </p:txBody>
      </p:sp>
      <p:sp>
        <p:nvSpPr>
          <p:cNvPr id="412" name="Google Shape;412;gc5ce5e97d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c5ce5e97dd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c5ce5e97dd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gc5ce5e97dd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c5ce5e97dd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c5ce5e97dd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7" name="Google Shape;447;gc5ce5e97dd_0_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c5ce5e97dd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c5ce5e97dd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gc5ce5e97dd_0_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c59c4a4545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c59c4a4545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gc59c4a4545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c5ce5e97dd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c5ce5e97dd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1" name="Google Shape;471;gc5ce5e97dd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c5f32b4ff9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c5f32b4ff9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3" name="Google Shape;483;gc5f32b4ff9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c5ce5e97dd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c5ce5e97dd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While there are no outlined requirements for ventilation, the recommendation and accepted practice is to create as much air flow as possible.  This picture from the CDC mirrors what a SCHOOL classroom will look like when it comes to ventilation and air flow.</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Classroom windows and doors will be open, as much as possible. Our site has also adjusted all vents to allow in more outside air. This creates the same effect of as a whole house fan, with flows of outside air. We will also run our units constantly to continuously circulate fresh outside air. Additionally, we have installed MERV 13 filters in as many units as possible  and will place a hospital grade HEPA unit in each classroom.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94" name="Google Shape;494;gc5ce5e97dd_0_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c5f32b4ff9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c5f32b4ff9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6" name="Google Shape;506;gc5f32b4ff9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c5f32b4ff9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gc5f32b4ff9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Parents, we will be sending out information about how to register your students for testing at school sites. </a:t>
            </a:r>
            <a:endParaRPr/>
          </a:p>
          <a:p>
            <a:pPr marL="457200" lvl="0" indent="-317500" algn="l" rtl="0">
              <a:lnSpc>
                <a:spcPct val="100000"/>
              </a:lnSpc>
              <a:spcBef>
                <a:spcPts val="0"/>
              </a:spcBef>
              <a:spcAft>
                <a:spcPts val="0"/>
              </a:spcAft>
              <a:buSzPts val="1400"/>
              <a:buChar char="●"/>
            </a:pPr>
            <a:r>
              <a:rPr lang="en-US"/>
              <a:t>Testing is free and voluntary but we encourage everyone to participate.</a:t>
            </a:r>
            <a:endParaRPr/>
          </a:p>
          <a:p>
            <a:pPr marL="457200" lvl="0" indent="-317500" algn="l" rtl="0">
              <a:lnSpc>
                <a:spcPct val="100000"/>
              </a:lnSpc>
              <a:spcBef>
                <a:spcPts val="0"/>
              </a:spcBef>
              <a:spcAft>
                <a:spcPts val="0"/>
              </a:spcAft>
              <a:buSzPts val="1400"/>
              <a:buChar char="●"/>
            </a:pPr>
            <a:r>
              <a:rPr lang="en-US"/>
              <a:t>Our district will offer two types of tests (rapid response and asymptomatic surveillance testing) during the school day. </a:t>
            </a:r>
            <a:endParaRPr/>
          </a:p>
          <a:p>
            <a:pPr marL="457200" lvl="0" indent="-301625" algn="l" rtl="0">
              <a:lnSpc>
                <a:spcPct val="100000"/>
              </a:lnSpc>
              <a:spcBef>
                <a:spcPts val="0"/>
              </a:spcBef>
              <a:spcAft>
                <a:spcPts val="0"/>
              </a:spcAft>
              <a:buClr>
                <a:srgbClr val="343434"/>
              </a:buClr>
              <a:buSzPts val="1150"/>
              <a:buChar char="●"/>
            </a:pPr>
            <a:r>
              <a:rPr lang="en-US" sz="1150">
                <a:solidFill>
                  <a:srgbClr val="343434"/>
                </a:solidFill>
              </a:rPr>
              <a:t>SCUSD is utilizing two types of COVID tests.  Both tests are self-administered nasal swabs, which means individuals use a long soft cotton swab to gently circulate in each nostril.</a:t>
            </a:r>
            <a:endParaRPr sz="1150">
              <a:solidFill>
                <a:srgbClr val="343434"/>
              </a:solidFill>
            </a:endParaRPr>
          </a:p>
          <a:p>
            <a:pPr marL="914400" lvl="1" indent="-301625" algn="l" rtl="0">
              <a:lnSpc>
                <a:spcPct val="100000"/>
              </a:lnSpc>
              <a:spcBef>
                <a:spcPts val="0"/>
              </a:spcBef>
              <a:spcAft>
                <a:spcPts val="0"/>
              </a:spcAft>
              <a:buClr>
                <a:srgbClr val="343434"/>
              </a:buClr>
              <a:buSzPts val="1150"/>
              <a:buChar char="○"/>
            </a:pPr>
            <a:r>
              <a:rPr lang="en-US" sz="1150">
                <a:solidFill>
                  <a:srgbClr val="343434"/>
                </a:solidFill>
              </a:rPr>
              <a:t>PCR Testing is widely used and known as the most reliable test.  Results are provided within 24-48 hours.</a:t>
            </a:r>
            <a:endParaRPr sz="1150">
              <a:solidFill>
                <a:srgbClr val="343434"/>
              </a:solidFill>
            </a:endParaRPr>
          </a:p>
          <a:p>
            <a:pPr marL="914400" lvl="1" indent="-301625" algn="l" rtl="0">
              <a:lnSpc>
                <a:spcPct val="100000"/>
              </a:lnSpc>
              <a:spcBef>
                <a:spcPts val="0"/>
              </a:spcBef>
              <a:spcAft>
                <a:spcPts val="0"/>
              </a:spcAft>
              <a:buClr>
                <a:srgbClr val="343434"/>
              </a:buClr>
              <a:buSzPts val="1150"/>
              <a:buChar char="○"/>
            </a:pPr>
            <a:r>
              <a:rPr lang="en-US" sz="1150">
                <a:solidFill>
                  <a:srgbClr val="343434"/>
                </a:solidFill>
              </a:rPr>
              <a:t>Rapid antigen tests/BinaxNOW provides results within 15 minutes, however any positive test results must be confirmed with a PCR test.  If used for surveillance screening, the rapid antigen test must be administered twice weekly while daily case rates are greater than 14 per 100 thousand individual</a:t>
            </a:r>
            <a:endParaRPr sz="1150">
              <a:solidFill>
                <a:srgbClr val="343434"/>
              </a:solidFill>
            </a:endParaRPr>
          </a:p>
          <a:p>
            <a:pPr marL="457200" lvl="0" indent="-317500" algn="l" rtl="0">
              <a:lnSpc>
                <a:spcPct val="100000"/>
              </a:lnSpc>
              <a:spcBef>
                <a:spcPts val="0"/>
              </a:spcBef>
              <a:spcAft>
                <a:spcPts val="0"/>
              </a:spcAft>
              <a:buSzPts val="1400"/>
              <a:buChar char="●"/>
            </a:pPr>
            <a:r>
              <a:rPr lang="en-US"/>
              <a:t>Tests are self administered, which means that we provide instruction for students to test themselves. This makes the process less intimidating.</a:t>
            </a:r>
            <a:endParaRPr/>
          </a:p>
          <a:p>
            <a:pPr marL="457200" lvl="0" indent="-317500" algn="l" rtl="0">
              <a:lnSpc>
                <a:spcPct val="100000"/>
              </a:lnSpc>
              <a:spcBef>
                <a:spcPts val="0"/>
              </a:spcBef>
              <a:spcAft>
                <a:spcPts val="0"/>
              </a:spcAft>
              <a:buSzPts val="1400"/>
              <a:buChar char="●"/>
            </a:pPr>
            <a:r>
              <a:rPr lang="en-US" b="1"/>
              <a:t>Please look out for information for our school site testing event. </a:t>
            </a:r>
            <a:endParaRPr b="1"/>
          </a:p>
        </p:txBody>
      </p:sp>
      <p:sp>
        <p:nvSpPr>
          <p:cNvPr id="517" name="Google Shape;517;gc5f32b4ff9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c5f32b4ff9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c5f32b4ff9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gc5f32b4ff9_0_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c5f32b4ff9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gc5f32b4ff9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0" name="Google Shape;540;gc5f32b4ff9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c6888f0a7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gc6888f0a78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Site: If you have a Learning Hub, please add this to the slide to remind families they will continue.</a:t>
            </a:r>
            <a:endParaRPr/>
          </a:p>
        </p:txBody>
      </p:sp>
      <p:sp>
        <p:nvSpPr>
          <p:cNvPr id="551" name="Google Shape;551;gc6888f0a78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c59c4a454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gc59c4a454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2" name="Google Shape;562;gc59c4a454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db4a8d7a9_5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db4a8d7a9_5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Sacramento County is currently in the purple tier and we are seeing positive momentum that we will continue to move into lower risk tier levels.</a:t>
            </a:r>
            <a:endParaRPr/>
          </a:p>
          <a:p>
            <a:pPr marL="457200" lvl="0" indent="-317500" algn="l" rtl="0">
              <a:lnSpc>
                <a:spcPct val="100000"/>
              </a:lnSpc>
              <a:spcBef>
                <a:spcPts val="0"/>
              </a:spcBef>
              <a:spcAft>
                <a:spcPts val="0"/>
              </a:spcAft>
              <a:buSzPts val="1400"/>
              <a:buChar char="●"/>
            </a:pPr>
            <a:r>
              <a:rPr lang="en-US"/>
              <a:t>Right now we are eligible to reopen K-6 and as we move into the red tier this will expand our reopening eligibility</a:t>
            </a:r>
            <a:endParaRPr/>
          </a:p>
          <a:p>
            <a:pPr marL="457200" lvl="0" indent="-317500" algn="l" rtl="0">
              <a:lnSpc>
                <a:spcPct val="100000"/>
              </a:lnSpc>
              <a:spcBef>
                <a:spcPts val="0"/>
              </a:spcBef>
              <a:spcAft>
                <a:spcPts val="0"/>
              </a:spcAft>
              <a:buSzPts val="1400"/>
              <a:buChar char="●"/>
            </a:pPr>
            <a:r>
              <a:rPr lang="en-US"/>
              <a:t>But it is going to take all of us to maintain this momentum - this is why we must continue to be vigilant and follow health and safety protocols.</a:t>
            </a:r>
            <a:endParaRPr/>
          </a:p>
          <a:p>
            <a:pPr marL="457200" lvl="0" indent="-317500" algn="l" rtl="0">
              <a:lnSpc>
                <a:spcPct val="100000"/>
              </a:lnSpc>
              <a:spcBef>
                <a:spcPts val="0"/>
              </a:spcBef>
              <a:spcAft>
                <a:spcPts val="0"/>
              </a:spcAft>
              <a:buSzPts val="1400"/>
              <a:buChar char="●"/>
            </a:pPr>
            <a:r>
              <a:rPr lang="en-US"/>
              <a:t>Wear a face covering - Practice physical distancing - Screen for symptoms - Don’t gather with people outside of your household</a:t>
            </a:r>
            <a:endParaRPr/>
          </a:p>
          <a:p>
            <a:pPr marL="457200" lvl="0" indent="-317500" algn="l" rtl="0">
              <a:lnSpc>
                <a:spcPct val="100000"/>
              </a:lnSpc>
              <a:spcBef>
                <a:spcPts val="0"/>
              </a:spcBef>
              <a:spcAft>
                <a:spcPts val="0"/>
              </a:spcAft>
              <a:buSzPts val="1400"/>
              <a:buChar char="●"/>
            </a:pPr>
            <a:r>
              <a:rPr lang="en-US"/>
              <a:t>This is group effort and we must work together to protect each other. </a:t>
            </a:r>
            <a:endParaRPr/>
          </a:p>
        </p:txBody>
      </p:sp>
      <p:sp>
        <p:nvSpPr>
          <p:cNvPr id="157" name="Google Shape;157;gbdb4a8d7a9_5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c59c4a4545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c59c4a4545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order to reopen, our district’s Health and Safety plan must be approved by Sacramento County Public Health. Our detailed plan is available on our website at returntogether.scusd.edu. Families can view this online, but we will also go through some of our health and safety protocols later in this presentation. What is important for you to know: Your student will be safe on our campus. We have taken every precaution necessary to ensure the safety of our students and staff. </a:t>
            </a:r>
            <a:endParaRPr/>
          </a:p>
        </p:txBody>
      </p:sp>
      <p:sp>
        <p:nvSpPr>
          <p:cNvPr id="166" name="Google Shape;166;gc59c4a4545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c59c4a4545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c59c4a4545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ask you, if you can, to take a moment t o review our plans. Information we will discuss today can be found at the following places (READ BULLETS ABOVE)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As we are going through this presentation today, look out for the website at the bottom of the slide. If there you have questions or need more detail, please view the information there. </a:t>
            </a:r>
            <a:endParaRPr/>
          </a:p>
          <a:p>
            <a:pPr marL="0" lvl="0" indent="0" algn="l" rtl="0">
              <a:lnSpc>
                <a:spcPct val="100000"/>
              </a:lnSpc>
              <a:spcBef>
                <a:spcPts val="0"/>
              </a:spcBef>
              <a:spcAft>
                <a:spcPts val="0"/>
              </a:spcAft>
              <a:buSzPts val="1400"/>
              <a:buNone/>
            </a:pPr>
            <a:endParaRPr/>
          </a:p>
        </p:txBody>
      </p:sp>
      <p:sp>
        <p:nvSpPr>
          <p:cNvPr id="175" name="Google Shape;175;gc59c4a4545_0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c59c4a4545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c59c4a4545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gc59c4a4545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c59c4a4545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c59c4a4545_0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You should have received an invitation to complete a Learning Options Form. This form will tell the district whether your students will participate in the In-Person Concurrent Model orin Distance Learning.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Families will learn about cohort assignments through email and students can view their students cohort in infinite campus.</a:t>
            </a:r>
            <a:endParaRPr/>
          </a:p>
        </p:txBody>
      </p:sp>
      <p:sp>
        <p:nvSpPr>
          <p:cNvPr id="198" name="Google Shape;198;gc59c4a4545_0_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c59c4a4545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c59c4a4545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Families may choose between two options for their students to return to campus</a:t>
            </a:r>
            <a:endParaRPr/>
          </a:p>
          <a:p>
            <a:pPr marL="0" lvl="0" indent="0" algn="l" rtl="0">
              <a:lnSpc>
                <a:spcPct val="100000"/>
              </a:lnSpc>
              <a:spcBef>
                <a:spcPts val="0"/>
              </a:spcBef>
              <a:spcAft>
                <a:spcPts val="0"/>
              </a:spcAft>
              <a:buSzPts val="1400"/>
              <a:buNone/>
            </a:pPr>
            <a:r>
              <a:rPr lang="en-US"/>
              <a:t>SDC students will be in-person 4 days a week</a:t>
            </a:r>
            <a:endParaRPr/>
          </a:p>
        </p:txBody>
      </p:sp>
      <p:sp>
        <p:nvSpPr>
          <p:cNvPr id="209" name="Google Shape;209;gc59c4a4545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9"/>
        <p:cNvGrpSpPr/>
        <p:nvPr/>
      </p:nvGrpSpPr>
      <p:grpSpPr>
        <a:xfrm>
          <a:off x="0" y="0"/>
          <a:ext cx="0" cy="0"/>
          <a:chOff x="0" y="0"/>
          <a:chExt cx="0" cy="0"/>
        </a:xfrm>
      </p:grpSpPr>
      <p:sp>
        <p:nvSpPr>
          <p:cNvPr id="70" name="Google Shape;70;p7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9"/>
        <p:cNvGrpSpPr/>
        <p:nvPr/>
      </p:nvGrpSpPr>
      <p:grpSpPr>
        <a:xfrm>
          <a:off x="0" y="0"/>
          <a:ext cx="0" cy="0"/>
          <a:chOff x="0" y="0"/>
          <a:chExt cx="0" cy="0"/>
        </a:xfrm>
      </p:grpSpPr>
      <p:sp>
        <p:nvSpPr>
          <p:cNvPr id="80" name="Google Shape;80;g7997e87fc4_0_71"/>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81" name="Google Shape;81;g7997e87fc4_0_71"/>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82" name="Google Shape;82;g7997e87fc4_0_7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3"/>
        <p:cNvGrpSpPr/>
        <p:nvPr/>
      </p:nvGrpSpPr>
      <p:grpSpPr>
        <a:xfrm>
          <a:off x="0" y="0"/>
          <a:ext cx="0" cy="0"/>
          <a:chOff x="0" y="0"/>
          <a:chExt cx="0" cy="0"/>
        </a:xfrm>
      </p:grpSpPr>
      <p:sp>
        <p:nvSpPr>
          <p:cNvPr id="84" name="Google Shape;84;g7997e87fc4_0_112"/>
          <p:cNvSpPr txBox="1">
            <a:spLocks noGrp="1"/>
          </p:cNvSpPr>
          <p:nvPr>
            <p:ph type="title"/>
          </p:nvPr>
        </p:nvSpPr>
        <p:spPr>
          <a:xfrm>
            <a:off x="609600" y="274638"/>
            <a:ext cx="10972800" cy="11433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85" name="Google Shape;85;g7997e87fc4_0_112"/>
          <p:cNvSpPr txBox="1">
            <a:spLocks noGrp="1"/>
          </p:cNvSpPr>
          <p:nvPr>
            <p:ph type="body" idx="1"/>
          </p:nvPr>
        </p:nvSpPr>
        <p:spPr>
          <a:xfrm>
            <a:off x="609600" y="1600200"/>
            <a:ext cx="10972800" cy="4526100"/>
          </a:xfrm>
          <a:prstGeom prst="rect">
            <a:avLst/>
          </a:prstGeom>
          <a:noFill/>
          <a:ln>
            <a:noFill/>
          </a:ln>
        </p:spPr>
        <p:txBody>
          <a:bodyPr spcFirstLastPara="1" wrap="square" lIns="121900" tIns="60925" rIns="121900" bIns="60925" anchor="t" anchorCtr="0">
            <a:noAutofit/>
          </a:bodyPr>
          <a:lstStyle>
            <a:lvl1pPr marL="457200" lvl="0" indent="-381000" algn="l">
              <a:lnSpc>
                <a:spcPct val="100000"/>
              </a:lnSpc>
              <a:spcBef>
                <a:spcPts val="500"/>
              </a:spcBef>
              <a:spcAft>
                <a:spcPts val="0"/>
              </a:spcAft>
              <a:buClr>
                <a:schemeClr val="dk1"/>
              </a:buClr>
              <a:buSzPts val="2400"/>
              <a:buChar char="•"/>
              <a:defRPr/>
            </a:lvl1pPr>
            <a:lvl2pPr marL="914400" lvl="1" indent="-381000" algn="l">
              <a:lnSpc>
                <a:spcPct val="100000"/>
              </a:lnSpc>
              <a:spcBef>
                <a:spcPts val="500"/>
              </a:spcBef>
              <a:spcAft>
                <a:spcPts val="0"/>
              </a:spcAft>
              <a:buClr>
                <a:schemeClr val="dk1"/>
              </a:buClr>
              <a:buSzPts val="2400"/>
              <a:buChar char="–"/>
              <a:defRPr/>
            </a:lvl2pPr>
            <a:lvl3pPr marL="1371600" lvl="2" indent="-381000" algn="l">
              <a:lnSpc>
                <a:spcPct val="100000"/>
              </a:lnSpc>
              <a:spcBef>
                <a:spcPts val="500"/>
              </a:spcBef>
              <a:spcAft>
                <a:spcPts val="0"/>
              </a:spcAft>
              <a:buClr>
                <a:schemeClr val="dk1"/>
              </a:buClr>
              <a:buSzPts val="2400"/>
              <a:buChar char="•"/>
              <a:defRPr/>
            </a:lvl3pPr>
            <a:lvl4pPr marL="1828800" lvl="3" indent="-381000" algn="l">
              <a:lnSpc>
                <a:spcPct val="100000"/>
              </a:lnSpc>
              <a:spcBef>
                <a:spcPts val="500"/>
              </a:spcBef>
              <a:spcAft>
                <a:spcPts val="0"/>
              </a:spcAft>
              <a:buClr>
                <a:schemeClr val="dk1"/>
              </a:buClr>
              <a:buSzPts val="2400"/>
              <a:buChar char="–"/>
              <a:defRPr/>
            </a:lvl4pPr>
            <a:lvl5pPr marL="2286000" lvl="4" indent="-381000" algn="l">
              <a:lnSpc>
                <a:spcPct val="100000"/>
              </a:lnSpc>
              <a:spcBef>
                <a:spcPts val="500"/>
              </a:spcBef>
              <a:spcAft>
                <a:spcPts val="0"/>
              </a:spcAft>
              <a:buClr>
                <a:schemeClr val="dk1"/>
              </a:buClr>
              <a:buSzPts val="2400"/>
              <a:buChar char="»"/>
              <a:defRPr/>
            </a:lvl5pPr>
            <a:lvl6pPr marL="2743200" lvl="5" indent="-381000" algn="l">
              <a:lnSpc>
                <a:spcPct val="100000"/>
              </a:lnSpc>
              <a:spcBef>
                <a:spcPts val="500"/>
              </a:spcBef>
              <a:spcAft>
                <a:spcPts val="0"/>
              </a:spcAft>
              <a:buClr>
                <a:schemeClr val="dk1"/>
              </a:buClr>
              <a:buSzPts val="2400"/>
              <a:buChar char="•"/>
              <a:defRPr/>
            </a:lvl6pPr>
            <a:lvl7pPr marL="3200400" lvl="6" indent="-381000" algn="l">
              <a:lnSpc>
                <a:spcPct val="100000"/>
              </a:lnSpc>
              <a:spcBef>
                <a:spcPts val="500"/>
              </a:spcBef>
              <a:spcAft>
                <a:spcPts val="0"/>
              </a:spcAft>
              <a:buClr>
                <a:schemeClr val="dk1"/>
              </a:buClr>
              <a:buSzPts val="2400"/>
              <a:buChar char="•"/>
              <a:defRPr/>
            </a:lvl7pPr>
            <a:lvl8pPr marL="3657600" lvl="7" indent="-381000" algn="l">
              <a:lnSpc>
                <a:spcPct val="100000"/>
              </a:lnSpc>
              <a:spcBef>
                <a:spcPts val="500"/>
              </a:spcBef>
              <a:spcAft>
                <a:spcPts val="0"/>
              </a:spcAft>
              <a:buClr>
                <a:schemeClr val="dk1"/>
              </a:buClr>
              <a:buSzPts val="2400"/>
              <a:buChar char="•"/>
              <a:defRPr/>
            </a:lvl8pPr>
            <a:lvl9pPr marL="4114800" lvl="8" indent="-381000" algn="l">
              <a:lnSpc>
                <a:spcPct val="100000"/>
              </a:lnSpc>
              <a:spcBef>
                <a:spcPts val="500"/>
              </a:spcBef>
              <a:spcAft>
                <a:spcPts val="0"/>
              </a:spcAft>
              <a:buClr>
                <a:schemeClr val="dk1"/>
              </a:buClr>
              <a:buSzPts val="2400"/>
              <a:buChar char="•"/>
              <a:defRPr/>
            </a:lvl9pPr>
          </a:lstStyle>
          <a:p>
            <a:endParaRPr/>
          </a:p>
        </p:txBody>
      </p:sp>
      <p:sp>
        <p:nvSpPr>
          <p:cNvPr id="86" name="Google Shape;86;g7997e87fc4_0_112"/>
          <p:cNvSpPr txBox="1">
            <a:spLocks noGrp="1"/>
          </p:cNvSpPr>
          <p:nvPr>
            <p:ph type="dt" idx="10"/>
          </p:nvPr>
        </p:nvSpPr>
        <p:spPr>
          <a:xfrm>
            <a:off x="609600" y="6356350"/>
            <a:ext cx="2844900" cy="365100"/>
          </a:xfrm>
          <a:prstGeom prst="rect">
            <a:avLst/>
          </a:prstGeom>
          <a:noFill/>
          <a:ln>
            <a:noFill/>
          </a:ln>
        </p:spPr>
        <p:txBody>
          <a:bodyPr spcFirstLastPara="1" wrap="square" lIns="121900" tIns="60925" rIns="121900" bIns="60925" anchor="ctr"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87" name="Google Shape;87;g7997e87fc4_0_112"/>
          <p:cNvSpPr txBox="1">
            <a:spLocks noGrp="1"/>
          </p:cNvSpPr>
          <p:nvPr>
            <p:ph type="ftr" idx="11"/>
          </p:nvPr>
        </p:nvSpPr>
        <p:spPr>
          <a:xfrm>
            <a:off x="4165600" y="6356350"/>
            <a:ext cx="3860700" cy="365100"/>
          </a:xfrm>
          <a:prstGeom prst="rect">
            <a:avLst/>
          </a:prstGeom>
          <a:noFill/>
          <a:ln>
            <a:noFill/>
          </a:ln>
        </p:spPr>
        <p:txBody>
          <a:bodyPr spcFirstLastPara="1" wrap="square" lIns="121900" tIns="60925" rIns="121900" bIns="60925" anchor="ctr" anchorCtr="0">
            <a:noAutofit/>
          </a:bodyPr>
          <a:lstStyle>
            <a:lvl1pPr marR="0" lvl="0" algn="ct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88" name="Google Shape;88;g7997e87fc4_0_112"/>
          <p:cNvSpPr txBox="1">
            <a:spLocks noGrp="1"/>
          </p:cNvSpPr>
          <p:nvPr>
            <p:ph type="sldNum" idx="12"/>
          </p:nvPr>
        </p:nvSpPr>
        <p:spPr>
          <a:xfrm>
            <a:off x="8737600" y="6356350"/>
            <a:ext cx="28449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sp>
        <p:nvSpPr>
          <p:cNvPr id="90" name="Google Shape;90;g7997e87fc4_0_75"/>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91" name="Google Shape;91;g7997e87fc4_0_7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2"/>
        <p:cNvGrpSpPr/>
        <p:nvPr/>
      </p:nvGrpSpPr>
      <p:grpSpPr>
        <a:xfrm>
          <a:off x="0" y="0"/>
          <a:ext cx="0" cy="0"/>
          <a:chOff x="0" y="0"/>
          <a:chExt cx="0" cy="0"/>
        </a:xfrm>
      </p:grpSpPr>
      <p:sp>
        <p:nvSpPr>
          <p:cNvPr id="93" name="Google Shape;93;g7997e87fc4_0_7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94" name="Google Shape;94;g7997e87fc4_0_7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95" name="Google Shape;95;g7997e87fc4_0_7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6"/>
        <p:cNvGrpSpPr/>
        <p:nvPr/>
      </p:nvGrpSpPr>
      <p:grpSpPr>
        <a:xfrm>
          <a:off x="0" y="0"/>
          <a:ext cx="0" cy="0"/>
          <a:chOff x="0" y="0"/>
          <a:chExt cx="0" cy="0"/>
        </a:xfrm>
      </p:grpSpPr>
      <p:sp>
        <p:nvSpPr>
          <p:cNvPr id="97" name="Google Shape;97;g7997e87fc4_0_8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98" name="Google Shape;98;g7997e87fc4_0_82"/>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99" name="Google Shape;99;g7997e87fc4_0_82"/>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100" name="Google Shape;100;g7997e87fc4_0_8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
        <p:cNvGrpSpPr/>
        <p:nvPr/>
      </p:nvGrpSpPr>
      <p:grpSpPr>
        <a:xfrm>
          <a:off x="0" y="0"/>
          <a:ext cx="0" cy="0"/>
          <a:chOff x="0" y="0"/>
          <a:chExt cx="0" cy="0"/>
        </a:xfrm>
      </p:grpSpPr>
      <p:sp>
        <p:nvSpPr>
          <p:cNvPr id="102" name="Google Shape;102;g7997e87fc4_0_8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03" name="Google Shape;103;g7997e87fc4_0_8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4"/>
        <p:cNvGrpSpPr/>
        <p:nvPr/>
      </p:nvGrpSpPr>
      <p:grpSpPr>
        <a:xfrm>
          <a:off x="0" y="0"/>
          <a:ext cx="0" cy="0"/>
          <a:chOff x="0" y="0"/>
          <a:chExt cx="0" cy="0"/>
        </a:xfrm>
      </p:grpSpPr>
      <p:sp>
        <p:nvSpPr>
          <p:cNvPr id="105" name="Google Shape;105;g7997e87fc4_0_90"/>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106" name="Google Shape;106;g7997e87fc4_0_90"/>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107" name="Google Shape;107;g7997e87fc4_0_9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8"/>
        <p:cNvGrpSpPr/>
        <p:nvPr/>
      </p:nvGrpSpPr>
      <p:grpSpPr>
        <a:xfrm>
          <a:off x="0" y="0"/>
          <a:ext cx="0" cy="0"/>
          <a:chOff x="0" y="0"/>
          <a:chExt cx="0" cy="0"/>
        </a:xfrm>
      </p:grpSpPr>
      <p:sp>
        <p:nvSpPr>
          <p:cNvPr id="109" name="Google Shape;109;g7997e87fc4_0_94"/>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110" name="Google Shape;110;g7997e87fc4_0_9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1"/>
        <p:cNvGrpSpPr/>
        <p:nvPr/>
      </p:nvGrpSpPr>
      <p:grpSpPr>
        <a:xfrm>
          <a:off x="0" y="0"/>
          <a:ext cx="0" cy="0"/>
          <a:chOff x="0" y="0"/>
          <a:chExt cx="0" cy="0"/>
        </a:xfrm>
      </p:grpSpPr>
      <p:sp>
        <p:nvSpPr>
          <p:cNvPr id="112" name="Google Shape;112;g7997e87fc4_0_97"/>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g7997e87fc4_0_97"/>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14" name="Google Shape;114;g7997e87fc4_0_97"/>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5" name="Google Shape;115;g7997e87fc4_0_97"/>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116" name="Google Shape;116;g7997e87fc4_0_9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7"/>
        <p:cNvGrpSpPr/>
        <p:nvPr/>
      </p:nvGrpSpPr>
      <p:grpSpPr>
        <a:xfrm>
          <a:off x="0" y="0"/>
          <a:ext cx="0" cy="0"/>
          <a:chOff x="0" y="0"/>
          <a:chExt cx="0" cy="0"/>
        </a:xfrm>
      </p:grpSpPr>
      <p:sp>
        <p:nvSpPr>
          <p:cNvPr id="118" name="Google Shape;118;g7997e87fc4_0_103"/>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SzPts val="2400"/>
              <a:buNone/>
              <a:defRPr/>
            </a:lvl1pPr>
          </a:lstStyle>
          <a:p>
            <a:endParaRPr/>
          </a:p>
        </p:txBody>
      </p:sp>
      <p:sp>
        <p:nvSpPr>
          <p:cNvPr id="119" name="Google Shape;119;g7997e87fc4_0_10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0"/>
        <p:cNvGrpSpPr/>
        <p:nvPr/>
      </p:nvGrpSpPr>
      <p:grpSpPr>
        <a:xfrm>
          <a:off x="0" y="0"/>
          <a:ext cx="0" cy="0"/>
          <a:chOff x="0" y="0"/>
          <a:chExt cx="0" cy="0"/>
        </a:xfrm>
      </p:grpSpPr>
      <p:sp>
        <p:nvSpPr>
          <p:cNvPr id="121" name="Google Shape;121;g7997e87fc4_0_106"/>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22" name="Google Shape;122;g7997e87fc4_0_106"/>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123" name="Google Shape;123;g7997e87fc4_0_10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4"/>
        <p:cNvGrpSpPr/>
        <p:nvPr/>
      </p:nvGrpSpPr>
      <p:grpSpPr>
        <a:xfrm>
          <a:off x="0" y="0"/>
          <a:ext cx="0" cy="0"/>
          <a:chOff x="0" y="0"/>
          <a:chExt cx="0" cy="0"/>
        </a:xfrm>
      </p:grpSpPr>
      <p:sp>
        <p:nvSpPr>
          <p:cNvPr id="125" name="Google Shape;125;g7997e87fc4_0_11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
        <p:cNvGrpSpPr/>
        <p:nvPr/>
      </p:nvGrpSpPr>
      <p:grpSpPr>
        <a:xfrm>
          <a:off x="0" y="0"/>
          <a:ext cx="0" cy="0"/>
          <a:chOff x="0" y="0"/>
          <a:chExt cx="0" cy="0"/>
        </a:xfrm>
      </p:grpSpPr>
      <p:sp>
        <p:nvSpPr>
          <p:cNvPr id="33" name="Google Shape;33;gbd5c70c03d_0_74"/>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gbd5c70c03d_0_74"/>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 name="Google Shape;35;gbd5c70c03d_0_74"/>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6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
        <p:cNvGrpSpPr/>
        <p:nvPr/>
      </p:nvGrpSpPr>
      <p:grpSpPr>
        <a:xfrm>
          <a:off x="0" y="0"/>
          <a:ext cx="0" cy="0"/>
          <a:chOff x="0" y="0"/>
          <a:chExt cx="0" cy="0"/>
        </a:xfrm>
      </p:grpSpPr>
      <p:sp>
        <p:nvSpPr>
          <p:cNvPr id="50" name="Google Shape;50;p6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2" name="Google Shape;52;p6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6"/>
        <p:cNvGrpSpPr/>
        <p:nvPr/>
      </p:nvGrpSpPr>
      <p:grpSpPr>
        <a:xfrm>
          <a:off x="0" y="0"/>
          <a:ext cx="0" cy="0"/>
          <a:chOff x="0" y="0"/>
          <a:chExt cx="0" cy="0"/>
        </a:xfrm>
      </p:grpSpPr>
      <p:sp>
        <p:nvSpPr>
          <p:cNvPr id="57" name="Google Shape;57;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7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9" name="Google Shape;59;p7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3"/>
        <p:cNvGrpSpPr/>
        <p:nvPr/>
      </p:nvGrpSpPr>
      <p:grpSpPr>
        <a:xfrm>
          <a:off x="0" y="0"/>
          <a:ext cx="0" cy="0"/>
          <a:chOff x="0" y="0"/>
          <a:chExt cx="0" cy="0"/>
        </a:xfrm>
      </p:grpSpPr>
      <p:sp>
        <p:nvSpPr>
          <p:cNvPr id="64" name="Google Shape;64;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7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5"/>
        <p:cNvGrpSpPr/>
        <p:nvPr/>
      </p:nvGrpSpPr>
      <p:grpSpPr>
        <a:xfrm>
          <a:off x="0" y="0"/>
          <a:ext cx="0" cy="0"/>
          <a:chOff x="0" y="0"/>
          <a:chExt cx="0" cy="0"/>
        </a:xfrm>
      </p:grpSpPr>
      <p:sp>
        <p:nvSpPr>
          <p:cNvPr id="76" name="Google Shape;76;g7997e87fc4_0_6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77" name="Google Shape;77;g7997e87fc4_0_6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78" name="Google Shape;78;g7997e87fc4_0_6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s://sites.google.com/scusd.edu/sel/home/family-resources?authuser=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2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hyperlink" Target="http://www.youtube.com/watch?v=95bc-WBEAy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hyperlink" Target="http://www.youtube.com/watch?v=LKj86dYhvo8"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https://www.youtube.com/watch?v=XXqye9v1ImE" TargetMode="External"/><Relationship Id="rId1" Type="http://schemas.openxmlformats.org/officeDocument/2006/relationships/slideLayout" Target="../slideLayouts/slideLayout12.xml"/><Relationship Id="rId5" Type="http://schemas.openxmlformats.org/officeDocument/2006/relationships/image" Target="../media/image5.tiff"/><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www.saccounty.net/COVID-19/Pages/default.aspx"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1" descr="A close up of a sign&#10;&#10;Description automatically generated"/>
          <p:cNvPicPr preferRelativeResize="0"/>
          <p:nvPr/>
        </p:nvPicPr>
        <p:blipFill rotWithShape="1">
          <a:blip r:embed="rId3">
            <a:alphaModFix/>
          </a:blip>
          <a:srcRect/>
          <a:stretch/>
        </p:blipFill>
        <p:spPr>
          <a:xfrm>
            <a:off x="145931" y="115727"/>
            <a:ext cx="2695198" cy="1684498"/>
          </a:xfrm>
          <a:prstGeom prst="rect">
            <a:avLst/>
          </a:prstGeom>
          <a:noFill/>
          <a:ln>
            <a:noFill/>
          </a:ln>
        </p:spPr>
      </p:pic>
      <p:sp>
        <p:nvSpPr>
          <p:cNvPr id="132" name="Google Shape;132;p1"/>
          <p:cNvSpPr txBox="1"/>
          <p:nvPr/>
        </p:nvSpPr>
        <p:spPr>
          <a:xfrm>
            <a:off x="731349" y="931125"/>
            <a:ext cx="11079600" cy="5071200"/>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40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80000"/>
              </a:lnSpc>
              <a:spcBef>
                <a:spcPts val="400"/>
              </a:spcBef>
              <a:spcAft>
                <a:spcPts val="0"/>
              </a:spcAft>
              <a:buClr>
                <a:srgbClr val="000000"/>
              </a:buClr>
              <a:buSzPts val="2400"/>
              <a:buFont typeface="Arial"/>
              <a:buNone/>
            </a:pPr>
            <a:r>
              <a:rPr lang="en-US" sz="2400" b="0" i="0" u="none" strike="noStrike" cap="none">
                <a:solidFill>
                  <a:srgbClr val="000000"/>
                </a:solidFill>
                <a:latin typeface="Raleway"/>
                <a:ea typeface="Raleway"/>
                <a:cs typeface="Raleway"/>
                <a:sym typeface="Raleway"/>
              </a:rPr>
              <a:t>Theodore Judah Elementary</a:t>
            </a:r>
            <a:endParaRPr sz="2400" b="0" i="0" u="none" strike="noStrike" cap="none">
              <a:solidFill>
                <a:srgbClr val="000000"/>
              </a:solidFill>
              <a:latin typeface="Raleway"/>
              <a:ea typeface="Raleway"/>
              <a:cs typeface="Raleway"/>
              <a:sym typeface="Raleway"/>
            </a:endParaRPr>
          </a:p>
          <a:p>
            <a:pPr marL="0" marR="0" lvl="0" indent="0" algn="l" rtl="0">
              <a:lnSpc>
                <a:spcPct val="80000"/>
              </a:lnSpc>
              <a:spcBef>
                <a:spcPts val="40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ctr" rtl="0">
              <a:lnSpc>
                <a:spcPct val="80000"/>
              </a:lnSpc>
              <a:spcBef>
                <a:spcPts val="40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l" rtl="0">
              <a:lnSpc>
                <a:spcPct val="80000"/>
              </a:lnSpc>
              <a:spcBef>
                <a:spcPts val="40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ctr" rtl="0">
              <a:lnSpc>
                <a:spcPct val="80000"/>
              </a:lnSpc>
              <a:spcBef>
                <a:spcPts val="400"/>
              </a:spcBef>
              <a:spcAft>
                <a:spcPts val="0"/>
              </a:spcAft>
              <a:buClr>
                <a:srgbClr val="000000"/>
              </a:buClr>
              <a:buSzPts val="2400"/>
              <a:buFont typeface="Arial"/>
              <a:buNone/>
            </a:pPr>
            <a:r>
              <a:rPr lang="en-US" sz="3200" b="1" i="0" u="none" strike="noStrike" cap="none">
                <a:solidFill>
                  <a:srgbClr val="000000"/>
                </a:solidFill>
                <a:latin typeface="Raleway"/>
                <a:ea typeface="Raleway"/>
                <a:cs typeface="Raleway"/>
                <a:sym typeface="Raleway"/>
              </a:rPr>
              <a:t>Returning Together for the 2020-21 Academic Year</a:t>
            </a:r>
            <a:endParaRPr sz="3200" b="1" i="0" u="none" strike="noStrike" cap="none">
              <a:solidFill>
                <a:srgbClr val="000000"/>
              </a:solidFill>
              <a:latin typeface="Raleway"/>
              <a:ea typeface="Raleway"/>
              <a:cs typeface="Raleway"/>
              <a:sym typeface="Raleway"/>
            </a:endParaRPr>
          </a:p>
          <a:p>
            <a:pPr marL="0" marR="0" lvl="0" indent="0" algn="ctr" rtl="0">
              <a:lnSpc>
                <a:spcPct val="80000"/>
              </a:lnSpc>
              <a:spcBef>
                <a:spcPts val="40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ctr" rtl="0">
              <a:lnSpc>
                <a:spcPct val="80000"/>
              </a:lnSpc>
              <a:spcBef>
                <a:spcPts val="400"/>
              </a:spcBef>
              <a:spcAft>
                <a:spcPts val="0"/>
              </a:spcAft>
              <a:buClr>
                <a:srgbClr val="000000"/>
              </a:buClr>
              <a:buSzPts val="2400"/>
              <a:buFont typeface="Arial"/>
              <a:buNone/>
            </a:pPr>
            <a:endParaRPr sz="2400" b="0" i="0" u="none" strike="noStrike" cap="none">
              <a:solidFill>
                <a:srgbClr val="000000"/>
              </a:solidFill>
              <a:latin typeface="Raleway"/>
              <a:ea typeface="Raleway"/>
              <a:cs typeface="Raleway"/>
              <a:sym typeface="Raleway"/>
            </a:endParaRPr>
          </a:p>
          <a:p>
            <a:pPr marL="0" marR="0" lvl="0" indent="0" algn="ctr" rtl="0">
              <a:lnSpc>
                <a:spcPct val="80000"/>
              </a:lnSpc>
              <a:spcBef>
                <a:spcPts val="40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ctr" rtl="0">
              <a:lnSpc>
                <a:spcPct val="80000"/>
              </a:lnSpc>
              <a:spcBef>
                <a:spcPts val="40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ctr" rtl="0">
              <a:lnSpc>
                <a:spcPct val="80000"/>
              </a:lnSpc>
              <a:spcBef>
                <a:spcPts val="40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ctr" rtl="0">
              <a:lnSpc>
                <a:spcPct val="80000"/>
              </a:lnSpc>
              <a:spcBef>
                <a:spcPts val="40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ctr" rtl="0">
              <a:lnSpc>
                <a:spcPct val="80000"/>
              </a:lnSpc>
              <a:spcBef>
                <a:spcPts val="400"/>
              </a:spcBef>
              <a:spcAft>
                <a:spcPts val="0"/>
              </a:spcAft>
              <a:buClr>
                <a:srgbClr val="000000"/>
              </a:buClr>
              <a:buSzPts val="2800"/>
              <a:buFont typeface="Arial"/>
              <a:buNone/>
            </a:pPr>
            <a:endParaRPr sz="2400" b="1" i="0" u="none" strike="noStrike" cap="none">
              <a:solidFill>
                <a:srgbClr val="000000"/>
              </a:solidFill>
              <a:latin typeface="Calibri"/>
              <a:ea typeface="Calibri"/>
              <a:cs typeface="Calibri"/>
              <a:sym typeface="Calibri"/>
            </a:endParaRPr>
          </a:p>
          <a:p>
            <a:pPr marL="0" marR="0" lvl="0" indent="0" algn="ctr" rtl="0">
              <a:lnSpc>
                <a:spcPct val="80000"/>
              </a:lnSpc>
              <a:spcBef>
                <a:spcPts val="400"/>
              </a:spcBef>
              <a:spcAft>
                <a:spcPts val="0"/>
              </a:spcAft>
              <a:buClr>
                <a:srgbClr val="000000"/>
              </a:buClr>
              <a:buSzPts val="2000"/>
              <a:buFont typeface="Arial"/>
              <a:buNone/>
            </a:pPr>
            <a:endParaRPr sz="1800" b="0" i="0" u="none" strike="noStrike" cap="none">
              <a:solidFill>
                <a:schemeClr val="dk1"/>
              </a:solidFill>
              <a:latin typeface="Calibri"/>
              <a:ea typeface="Calibri"/>
              <a:cs typeface="Calibri"/>
              <a:sym typeface="Calibri"/>
            </a:endParaRPr>
          </a:p>
          <a:p>
            <a:pPr marL="0" marR="0" lvl="0" indent="0" algn="ctr" rtl="0">
              <a:lnSpc>
                <a:spcPct val="80000"/>
              </a:lnSpc>
              <a:spcBef>
                <a:spcPts val="400"/>
              </a:spcBef>
              <a:spcAft>
                <a:spcPts val="0"/>
              </a:spcAft>
              <a:buClr>
                <a:srgbClr val="000000"/>
              </a:buClr>
              <a:buSzPts val="20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133;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a:t>
            </a:fld>
            <a:endParaRPr/>
          </a:p>
        </p:txBody>
      </p:sp>
      <p:pic>
        <p:nvPicPr>
          <p:cNvPr id="134" name="Google Shape;134;p1"/>
          <p:cNvPicPr preferRelativeResize="0"/>
          <p:nvPr/>
        </p:nvPicPr>
        <p:blipFill rotWithShape="1">
          <a:blip r:embed="rId4">
            <a:alphaModFix/>
          </a:blip>
          <a:srcRect/>
          <a:stretch/>
        </p:blipFill>
        <p:spPr>
          <a:xfrm>
            <a:off x="4556648" y="3579585"/>
            <a:ext cx="4497145" cy="183217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c59c4a4545_0_54"/>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Return Together Options</a:t>
            </a:r>
            <a:endParaRPr sz="3000" b="1">
              <a:latin typeface="Raleway"/>
              <a:ea typeface="Raleway"/>
              <a:cs typeface="Raleway"/>
              <a:sym typeface="Raleway"/>
            </a:endParaRPr>
          </a:p>
        </p:txBody>
      </p:sp>
      <p:sp>
        <p:nvSpPr>
          <p:cNvPr id="212" name="Google Shape;212;gc59c4a4545_0_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
        <p:nvSpPr>
          <p:cNvPr id="213" name="Google Shape;213;gc59c4a4545_0_54"/>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214" name="Google Shape;214;gc59c4a4545_0_54"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215" name="Google Shape;215;gc59c4a4545_0_54"/>
          <p:cNvSpPr txBox="1">
            <a:spLocks noGrp="1"/>
          </p:cNvSpPr>
          <p:nvPr>
            <p:ph type="subTitle" idx="1"/>
          </p:nvPr>
        </p:nvSpPr>
        <p:spPr>
          <a:xfrm>
            <a:off x="835400" y="4328100"/>
            <a:ext cx="10948500" cy="2793900"/>
          </a:xfrm>
          <a:prstGeom prst="rect">
            <a:avLst/>
          </a:prstGeom>
          <a:noFill/>
          <a:ln>
            <a:noFill/>
          </a:ln>
        </p:spPr>
        <p:txBody>
          <a:bodyPr spcFirstLastPara="1" wrap="square" lIns="91425" tIns="45700" rIns="91425" bIns="45700" anchor="t" anchorCtr="0">
            <a:noAutofit/>
          </a:bodyPr>
          <a:lstStyle/>
          <a:p>
            <a:pPr marL="457200" lvl="0" indent="-400050" algn="l" rtl="0">
              <a:lnSpc>
                <a:spcPct val="115000"/>
              </a:lnSpc>
              <a:spcBef>
                <a:spcPts val="2400"/>
              </a:spcBef>
              <a:spcAft>
                <a:spcPts val="0"/>
              </a:spcAft>
              <a:buClr>
                <a:srgbClr val="1E2022"/>
              </a:buClr>
              <a:buSzPts val="2700"/>
              <a:buAutoNum type="arabicPeriod"/>
            </a:pPr>
            <a:r>
              <a:rPr lang="en-US" sz="2700" b="1">
                <a:solidFill>
                  <a:srgbClr val="1E2022"/>
                </a:solidFill>
                <a:latin typeface="Raleway"/>
                <a:ea typeface="Raleway"/>
                <a:cs typeface="Raleway"/>
                <a:sym typeface="Raleway"/>
              </a:rPr>
              <a:t>Distance Learning</a:t>
            </a:r>
            <a:r>
              <a:rPr lang="en-US" sz="2700">
                <a:solidFill>
                  <a:srgbClr val="1E2022"/>
                </a:solidFill>
                <a:latin typeface="Raleway"/>
                <a:ea typeface="Raleway"/>
                <a:cs typeface="Raleway"/>
                <a:sym typeface="Raleway"/>
              </a:rPr>
              <a:t> - Students would remain in distance learning</a:t>
            </a:r>
            <a:endParaRPr sz="2700">
              <a:solidFill>
                <a:srgbClr val="1E2022"/>
              </a:solidFill>
              <a:latin typeface="Raleway"/>
              <a:ea typeface="Raleway"/>
              <a:cs typeface="Raleway"/>
              <a:sym typeface="Raleway"/>
            </a:endParaRPr>
          </a:p>
          <a:p>
            <a:pPr marL="457200" lvl="0" indent="-400050" algn="l" rtl="0">
              <a:lnSpc>
                <a:spcPct val="115000"/>
              </a:lnSpc>
              <a:spcBef>
                <a:spcPts val="0"/>
              </a:spcBef>
              <a:spcAft>
                <a:spcPts val="0"/>
              </a:spcAft>
              <a:buClr>
                <a:srgbClr val="1E2022"/>
              </a:buClr>
              <a:buSzPts val="2700"/>
              <a:buAutoNum type="arabicPeriod"/>
            </a:pPr>
            <a:r>
              <a:rPr lang="en-US" sz="2700" b="1">
                <a:solidFill>
                  <a:srgbClr val="1E2022"/>
                </a:solidFill>
                <a:latin typeface="Raleway"/>
                <a:ea typeface="Raleway"/>
                <a:cs typeface="Raleway"/>
                <a:sym typeface="Raleway"/>
              </a:rPr>
              <a:t>In-person/Concurrent Learning</a:t>
            </a:r>
            <a:r>
              <a:rPr lang="en-US" sz="2700">
                <a:solidFill>
                  <a:srgbClr val="1E2022"/>
                </a:solidFill>
                <a:latin typeface="Raleway"/>
                <a:ea typeface="Raleway"/>
                <a:cs typeface="Raleway"/>
                <a:sym typeface="Raleway"/>
              </a:rPr>
              <a:t> – Students would attend school </a:t>
            </a:r>
            <a:r>
              <a:rPr lang="en-US" sz="2700" b="1">
                <a:solidFill>
                  <a:srgbClr val="1E2022"/>
                </a:solidFill>
                <a:latin typeface="Raleway"/>
                <a:ea typeface="Raleway"/>
                <a:cs typeface="Raleway"/>
                <a:sym typeface="Raleway"/>
              </a:rPr>
              <a:t>in-person</a:t>
            </a:r>
            <a:r>
              <a:rPr lang="en-US" sz="2700">
                <a:solidFill>
                  <a:srgbClr val="1E2022"/>
                </a:solidFill>
                <a:latin typeface="Raleway"/>
                <a:ea typeface="Raleway"/>
                <a:cs typeface="Raleway"/>
                <a:sym typeface="Raleway"/>
              </a:rPr>
              <a:t> two (2) days each week and </a:t>
            </a:r>
            <a:r>
              <a:rPr lang="en-US" sz="2700" b="1">
                <a:solidFill>
                  <a:srgbClr val="1E2022"/>
                </a:solidFill>
                <a:latin typeface="Raleway"/>
                <a:ea typeface="Raleway"/>
                <a:cs typeface="Raleway"/>
                <a:sym typeface="Raleway"/>
              </a:rPr>
              <a:t>distance learning</a:t>
            </a:r>
            <a:r>
              <a:rPr lang="en-US" sz="2700">
                <a:solidFill>
                  <a:srgbClr val="1E2022"/>
                </a:solidFill>
                <a:latin typeface="Raleway"/>
                <a:ea typeface="Raleway"/>
                <a:cs typeface="Raleway"/>
                <a:sym typeface="Raleway"/>
              </a:rPr>
              <a:t> the other three (3) days each week.</a:t>
            </a:r>
            <a:endParaRPr sz="2700">
              <a:solidFill>
                <a:srgbClr val="1E2022"/>
              </a:solidFill>
              <a:latin typeface="Raleway"/>
              <a:ea typeface="Raleway"/>
              <a:cs typeface="Raleway"/>
              <a:sym typeface="Raleway"/>
            </a:endParaRPr>
          </a:p>
          <a:p>
            <a:pPr marL="0" lvl="0" indent="0" algn="l" rtl="0">
              <a:lnSpc>
                <a:spcPct val="115000"/>
              </a:lnSpc>
              <a:spcBef>
                <a:spcPts val="2400"/>
              </a:spcBef>
              <a:spcAft>
                <a:spcPts val="0"/>
              </a:spcAft>
              <a:buSzPts val="2400"/>
              <a:buNone/>
            </a:pPr>
            <a:endParaRPr sz="2700">
              <a:solidFill>
                <a:srgbClr val="1E2022"/>
              </a:solidFill>
              <a:latin typeface="Raleway"/>
              <a:ea typeface="Raleway"/>
              <a:cs typeface="Raleway"/>
              <a:sym typeface="Raleway"/>
            </a:endParaRPr>
          </a:p>
          <a:p>
            <a:pPr marL="0" lvl="0" indent="0" algn="l" rtl="0">
              <a:lnSpc>
                <a:spcPct val="90000"/>
              </a:lnSpc>
              <a:spcBef>
                <a:spcPts val="1200"/>
              </a:spcBef>
              <a:spcAft>
                <a:spcPts val="0"/>
              </a:spcAft>
              <a:buSzPts val="2400"/>
              <a:buNone/>
            </a:pP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216" name="Google Shape;216;gc59c4a4545_0_54"/>
          <p:cNvPicPr preferRelativeResize="0"/>
          <p:nvPr/>
        </p:nvPicPr>
        <p:blipFill rotWithShape="1">
          <a:blip r:embed="rId4">
            <a:alphaModFix/>
          </a:blip>
          <a:srcRect/>
          <a:stretch/>
        </p:blipFill>
        <p:spPr>
          <a:xfrm>
            <a:off x="2988339" y="919725"/>
            <a:ext cx="6215326" cy="3296900"/>
          </a:xfrm>
          <a:prstGeom prst="rect">
            <a:avLst/>
          </a:prstGeom>
          <a:noFill/>
          <a:ln>
            <a:noFill/>
          </a:ln>
        </p:spPr>
      </p:pic>
      <p:sp>
        <p:nvSpPr>
          <p:cNvPr id="217" name="Google Shape;217;gc59c4a4545_0_54"/>
          <p:cNvSpPr txBox="1"/>
          <p:nvPr/>
        </p:nvSpPr>
        <p:spPr>
          <a:xfrm>
            <a:off x="9149700" y="5867825"/>
            <a:ext cx="3504000" cy="544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600"/>
              <a:buFont typeface="Arial"/>
              <a:buNone/>
            </a:pPr>
            <a:r>
              <a:rPr lang="en-US" sz="2600" b="1" i="0" u="none" strike="noStrike" cap="none">
                <a:solidFill>
                  <a:schemeClr val="dk1"/>
                </a:solidFill>
                <a:latin typeface="Raleway"/>
                <a:ea typeface="Raleway"/>
                <a:cs typeface="Raleway"/>
                <a:sym typeface="Raleway"/>
              </a:rPr>
              <a:t>learn.scusd.edu</a:t>
            </a:r>
            <a:endParaRPr sz="14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c59c4a4545_0_64"/>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In-Person/Concurrent Learning</a:t>
            </a: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p:txBody>
      </p:sp>
      <p:sp>
        <p:nvSpPr>
          <p:cNvPr id="224" name="Google Shape;224;gc59c4a4545_0_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
        <p:nvSpPr>
          <p:cNvPr id="225" name="Google Shape;225;gc59c4a4545_0_64"/>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226" name="Google Shape;226;gc59c4a4545_0_64"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227" name="Google Shape;227;gc59c4a4545_0_64"/>
          <p:cNvSpPr txBox="1">
            <a:spLocks noGrp="1"/>
          </p:cNvSpPr>
          <p:nvPr>
            <p:ph type="subTitle" idx="1"/>
          </p:nvPr>
        </p:nvSpPr>
        <p:spPr>
          <a:xfrm>
            <a:off x="835400" y="1800224"/>
            <a:ext cx="8314200" cy="4737726"/>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2400"/>
              <a:buNone/>
            </a:pPr>
            <a:r>
              <a:rPr lang="en-US" sz="2700" b="1">
                <a:solidFill>
                  <a:srgbClr val="1E2022"/>
                </a:solidFill>
                <a:latin typeface="Raleway"/>
                <a:ea typeface="Raleway"/>
                <a:cs typeface="Raleway"/>
                <a:sym typeface="Raleway"/>
              </a:rPr>
              <a:t>Students will be in small cohorts, or groups</a:t>
            </a:r>
            <a:endParaRPr sz="2700" b="1">
              <a:solidFill>
                <a:srgbClr val="1E2022"/>
              </a:solidFill>
              <a:latin typeface="Raleway"/>
              <a:ea typeface="Raleway"/>
              <a:cs typeface="Raleway"/>
              <a:sym typeface="Raleway"/>
            </a:endParaRPr>
          </a:p>
          <a:p>
            <a:pPr marL="457200" lvl="0" indent="-400050" algn="l" rtl="0">
              <a:lnSpc>
                <a:spcPct val="115000"/>
              </a:lnSpc>
              <a:spcBef>
                <a:spcPts val="1200"/>
              </a:spcBef>
              <a:spcAft>
                <a:spcPts val="0"/>
              </a:spcAft>
              <a:buClr>
                <a:srgbClr val="1E2022"/>
              </a:buClr>
              <a:buSzPts val="2700"/>
              <a:buFont typeface="Raleway"/>
              <a:buChar char="●"/>
            </a:pPr>
            <a:r>
              <a:rPr lang="en-US" sz="2700">
                <a:solidFill>
                  <a:srgbClr val="1E2022"/>
                </a:solidFill>
                <a:latin typeface="Raleway"/>
                <a:ea typeface="Raleway"/>
                <a:cs typeface="Raleway"/>
                <a:sym typeface="Raleway"/>
              </a:rPr>
              <a:t>No more than 50% the size of a normal class</a:t>
            </a:r>
            <a:endParaRPr sz="2700">
              <a:solidFill>
                <a:srgbClr val="1E2022"/>
              </a:solidFill>
              <a:latin typeface="Raleway"/>
              <a:ea typeface="Raleway"/>
              <a:cs typeface="Raleway"/>
              <a:sym typeface="Raleway"/>
            </a:endParaRPr>
          </a:p>
          <a:p>
            <a:pPr marL="457200" lvl="0" indent="-400050" algn="l" rtl="0">
              <a:lnSpc>
                <a:spcPct val="115000"/>
              </a:lnSpc>
              <a:spcBef>
                <a:spcPts val="0"/>
              </a:spcBef>
              <a:spcAft>
                <a:spcPts val="0"/>
              </a:spcAft>
              <a:buClr>
                <a:srgbClr val="1E2022"/>
              </a:buClr>
              <a:buSzPts val="2700"/>
              <a:buFont typeface="Raleway"/>
              <a:buChar char="●"/>
            </a:pPr>
            <a:r>
              <a:rPr lang="en-US" sz="2700">
                <a:solidFill>
                  <a:srgbClr val="1E2022"/>
                </a:solidFill>
                <a:latin typeface="Raleway"/>
                <a:ea typeface="Raleway"/>
                <a:cs typeface="Raleway"/>
                <a:sym typeface="Raleway"/>
              </a:rPr>
              <a:t>Attend school on alternate days</a:t>
            </a:r>
            <a:endParaRPr sz="2700">
              <a:solidFill>
                <a:srgbClr val="1E2022"/>
              </a:solidFill>
              <a:latin typeface="Raleway"/>
              <a:ea typeface="Raleway"/>
              <a:cs typeface="Raleway"/>
              <a:sym typeface="Raleway"/>
            </a:endParaRPr>
          </a:p>
          <a:p>
            <a:pPr marL="457200" lvl="0" indent="-400050" algn="l" rtl="0">
              <a:lnSpc>
                <a:spcPct val="115000"/>
              </a:lnSpc>
              <a:spcBef>
                <a:spcPts val="0"/>
              </a:spcBef>
              <a:spcAft>
                <a:spcPts val="0"/>
              </a:spcAft>
              <a:buClr>
                <a:srgbClr val="1E2022"/>
              </a:buClr>
              <a:buSzPts val="2700"/>
              <a:buFont typeface="Raleway"/>
              <a:buChar char="●"/>
            </a:pPr>
            <a:r>
              <a:rPr lang="en-US" sz="2700">
                <a:solidFill>
                  <a:srgbClr val="1E2022"/>
                </a:solidFill>
                <a:latin typeface="Raleway"/>
                <a:ea typeface="Raleway"/>
                <a:cs typeface="Raleway"/>
                <a:sym typeface="Raleway"/>
              </a:rPr>
              <a:t>Will be grouped in Group A (T, Th) and Group B (W, F)</a:t>
            </a:r>
            <a:endParaRPr sz="2700">
              <a:solidFill>
                <a:srgbClr val="1E2022"/>
              </a:solidFill>
              <a:latin typeface="Raleway"/>
              <a:ea typeface="Raleway"/>
              <a:cs typeface="Raleway"/>
              <a:sym typeface="Raleway"/>
            </a:endParaRPr>
          </a:p>
          <a:p>
            <a:pPr marL="457200" lvl="0" indent="-400050" algn="l" rtl="0">
              <a:lnSpc>
                <a:spcPct val="115000"/>
              </a:lnSpc>
              <a:spcBef>
                <a:spcPts val="0"/>
              </a:spcBef>
              <a:spcAft>
                <a:spcPts val="0"/>
              </a:spcAft>
              <a:buClr>
                <a:srgbClr val="1E2022"/>
              </a:buClr>
              <a:buSzPts val="2700"/>
              <a:buFont typeface="Raleway"/>
              <a:buChar char="●"/>
            </a:pPr>
            <a:r>
              <a:rPr lang="en-US" sz="2700">
                <a:solidFill>
                  <a:srgbClr val="1E2022"/>
                </a:solidFill>
                <a:latin typeface="Raleway"/>
                <a:ea typeface="Raleway"/>
                <a:cs typeface="Raleway"/>
                <a:sym typeface="Raleway"/>
              </a:rPr>
              <a:t>Everyone is Distance Learning on Mondays</a:t>
            </a:r>
            <a:endParaRPr sz="2700">
              <a:solidFill>
                <a:srgbClr val="1E2022"/>
              </a:solidFill>
              <a:latin typeface="Raleway"/>
              <a:ea typeface="Raleway"/>
              <a:cs typeface="Raleway"/>
              <a:sym typeface="Raleway"/>
            </a:endParaRPr>
          </a:p>
          <a:p>
            <a:pPr marL="0" lvl="0" indent="0" algn="l" rtl="0">
              <a:lnSpc>
                <a:spcPct val="115000"/>
              </a:lnSpc>
              <a:spcBef>
                <a:spcPts val="1200"/>
              </a:spcBef>
              <a:spcAft>
                <a:spcPts val="0"/>
              </a:spcAft>
              <a:buSzPts val="2400"/>
              <a:buNone/>
            </a:pPr>
            <a:r>
              <a:rPr lang="en-US" sz="2700">
                <a:solidFill>
                  <a:srgbClr val="1E2022"/>
                </a:solidFill>
                <a:latin typeface="Raleway"/>
                <a:ea typeface="Raleway"/>
                <a:cs typeface="Raleway"/>
                <a:sym typeface="Raleway"/>
              </a:rPr>
              <a:t>We will do our best to ensure household members attend on the same day, but we cannot guarantee it. Our focus is safety. </a:t>
            </a:r>
            <a:endParaRPr sz="2700">
              <a:solidFill>
                <a:srgbClr val="1E2022"/>
              </a:solidFill>
              <a:latin typeface="Raleway"/>
              <a:ea typeface="Raleway"/>
              <a:cs typeface="Raleway"/>
              <a:sym typeface="Raleway"/>
            </a:endParaRPr>
          </a:p>
          <a:p>
            <a:pPr marL="457200" lvl="0" indent="0" algn="l" rtl="0">
              <a:lnSpc>
                <a:spcPct val="115000"/>
              </a:lnSpc>
              <a:spcBef>
                <a:spcPts val="2400"/>
              </a:spcBef>
              <a:spcAft>
                <a:spcPts val="0"/>
              </a:spcAft>
              <a:buSzPts val="2400"/>
              <a:buNone/>
            </a:pPr>
            <a:endParaRPr sz="2700">
              <a:solidFill>
                <a:srgbClr val="1E2022"/>
              </a:solidFill>
              <a:latin typeface="Raleway"/>
              <a:ea typeface="Raleway"/>
              <a:cs typeface="Raleway"/>
              <a:sym typeface="Raleway"/>
            </a:endParaRPr>
          </a:p>
          <a:p>
            <a:pPr marL="0" lvl="0" indent="0" algn="l" rtl="0">
              <a:lnSpc>
                <a:spcPct val="115000"/>
              </a:lnSpc>
              <a:spcBef>
                <a:spcPts val="2400"/>
              </a:spcBef>
              <a:spcAft>
                <a:spcPts val="0"/>
              </a:spcAft>
              <a:buSzPts val="2400"/>
              <a:buNone/>
            </a:pPr>
            <a:endParaRPr sz="2700">
              <a:solidFill>
                <a:srgbClr val="1E2022"/>
              </a:solidFill>
              <a:latin typeface="Raleway"/>
              <a:ea typeface="Raleway"/>
              <a:cs typeface="Raleway"/>
              <a:sym typeface="Raleway"/>
            </a:endParaRPr>
          </a:p>
          <a:p>
            <a:pPr marL="0" lvl="0" indent="0" algn="l" rtl="0">
              <a:lnSpc>
                <a:spcPct val="90000"/>
              </a:lnSpc>
              <a:spcBef>
                <a:spcPts val="1200"/>
              </a:spcBef>
              <a:spcAft>
                <a:spcPts val="0"/>
              </a:spcAft>
              <a:buSzPts val="2400"/>
              <a:buNone/>
            </a:pP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sp>
        <p:nvSpPr>
          <p:cNvPr id="228" name="Google Shape;228;gc59c4a4545_0_64"/>
          <p:cNvSpPr txBox="1"/>
          <p:nvPr/>
        </p:nvSpPr>
        <p:spPr>
          <a:xfrm>
            <a:off x="9149700" y="5867825"/>
            <a:ext cx="3504000" cy="544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600"/>
              <a:buFont typeface="Arial"/>
              <a:buNone/>
            </a:pPr>
            <a:r>
              <a:rPr lang="en-US" sz="2600" b="1" i="0" u="none" strike="noStrike" cap="none">
                <a:solidFill>
                  <a:schemeClr val="dk1"/>
                </a:solidFill>
                <a:latin typeface="Raleway"/>
                <a:ea typeface="Raleway"/>
                <a:cs typeface="Raleway"/>
                <a:sym typeface="Raleway"/>
              </a:rPr>
              <a:t>learn.scusd.edu</a:t>
            </a:r>
            <a:endParaRPr sz="14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c59c4a4545_0_73"/>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In-Person/Concurrent Learning</a:t>
            </a: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r>
              <a:rPr lang="en-US" sz="3200" b="1">
                <a:latin typeface="Raleway"/>
                <a:ea typeface="Raleway"/>
                <a:cs typeface="Raleway"/>
                <a:sym typeface="Raleway"/>
              </a:rPr>
              <a:t>Elementary Schedule</a:t>
            </a:r>
            <a:endParaRPr sz="3200" b="1">
              <a:latin typeface="Raleway"/>
              <a:ea typeface="Raleway"/>
              <a:cs typeface="Raleway"/>
              <a:sym typeface="Raleway"/>
            </a:endParaRPr>
          </a:p>
        </p:txBody>
      </p:sp>
      <p:sp>
        <p:nvSpPr>
          <p:cNvPr id="235" name="Google Shape;235;gc59c4a4545_0_7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
        <p:nvSpPr>
          <p:cNvPr id="236" name="Google Shape;236;gc59c4a4545_0_73"/>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237" name="Google Shape;237;gc59c4a4545_0_73"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238" name="Google Shape;238;gc59c4a4545_0_73"/>
          <p:cNvSpPr txBox="1">
            <a:spLocks noGrp="1"/>
          </p:cNvSpPr>
          <p:nvPr>
            <p:ph type="subTitle" idx="1"/>
          </p:nvPr>
        </p:nvSpPr>
        <p:spPr>
          <a:xfrm>
            <a:off x="835400" y="2106650"/>
            <a:ext cx="11356500" cy="4431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2400"/>
              <a:buNone/>
            </a:pPr>
            <a:endParaRPr sz="2700">
              <a:solidFill>
                <a:srgbClr val="1E2022"/>
              </a:solidFill>
              <a:latin typeface="Raleway"/>
              <a:ea typeface="Raleway"/>
              <a:cs typeface="Raleway"/>
              <a:sym typeface="Raleway"/>
            </a:endParaRPr>
          </a:p>
          <a:p>
            <a:pPr marL="457200" lvl="0" indent="0" algn="l" rtl="0">
              <a:lnSpc>
                <a:spcPct val="115000"/>
              </a:lnSpc>
              <a:spcBef>
                <a:spcPts val="2400"/>
              </a:spcBef>
              <a:spcAft>
                <a:spcPts val="0"/>
              </a:spcAft>
              <a:buSzPts val="2400"/>
              <a:buNone/>
            </a:pPr>
            <a:endParaRPr sz="2700">
              <a:solidFill>
                <a:srgbClr val="1E2022"/>
              </a:solidFill>
              <a:latin typeface="Raleway"/>
              <a:ea typeface="Raleway"/>
              <a:cs typeface="Raleway"/>
              <a:sym typeface="Raleway"/>
            </a:endParaRPr>
          </a:p>
          <a:p>
            <a:pPr marL="0" lvl="0" indent="0" algn="l" rtl="0">
              <a:lnSpc>
                <a:spcPct val="115000"/>
              </a:lnSpc>
              <a:spcBef>
                <a:spcPts val="2400"/>
              </a:spcBef>
              <a:spcAft>
                <a:spcPts val="0"/>
              </a:spcAft>
              <a:buSzPts val="2400"/>
              <a:buNone/>
            </a:pPr>
            <a:endParaRPr sz="2700">
              <a:solidFill>
                <a:srgbClr val="1E2022"/>
              </a:solidFill>
              <a:latin typeface="Raleway"/>
              <a:ea typeface="Raleway"/>
              <a:cs typeface="Raleway"/>
              <a:sym typeface="Raleway"/>
            </a:endParaRPr>
          </a:p>
          <a:p>
            <a:pPr marL="0" lvl="0" indent="0" algn="l" rtl="0">
              <a:lnSpc>
                <a:spcPct val="90000"/>
              </a:lnSpc>
              <a:spcBef>
                <a:spcPts val="1200"/>
              </a:spcBef>
              <a:spcAft>
                <a:spcPts val="0"/>
              </a:spcAft>
              <a:buSzPts val="2400"/>
              <a:buNone/>
            </a:pP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239" name="Google Shape;239;gc59c4a4545_0_73"/>
          <p:cNvPicPr preferRelativeResize="0"/>
          <p:nvPr/>
        </p:nvPicPr>
        <p:blipFill rotWithShape="1">
          <a:blip r:embed="rId4">
            <a:alphaModFix/>
          </a:blip>
          <a:srcRect l="2761" t="3359" b="9607"/>
          <a:stretch/>
        </p:blipFill>
        <p:spPr>
          <a:xfrm>
            <a:off x="1245738" y="1800225"/>
            <a:ext cx="11246261" cy="4431300"/>
          </a:xfrm>
          <a:prstGeom prst="rect">
            <a:avLst/>
          </a:prstGeom>
          <a:noFill/>
          <a:ln>
            <a:noFill/>
          </a:ln>
        </p:spPr>
      </p:pic>
      <p:sp>
        <p:nvSpPr>
          <p:cNvPr id="240" name="Google Shape;240;gc59c4a4545_0_73"/>
          <p:cNvSpPr txBox="1"/>
          <p:nvPr/>
        </p:nvSpPr>
        <p:spPr>
          <a:xfrm>
            <a:off x="8037325" y="6266500"/>
            <a:ext cx="3504000" cy="544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600"/>
              <a:buFont typeface="Arial"/>
              <a:buNone/>
            </a:pPr>
            <a:r>
              <a:rPr lang="en-US" sz="2600" b="1" i="0" u="none" strike="noStrike" cap="none">
                <a:solidFill>
                  <a:schemeClr val="dk1"/>
                </a:solidFill>
                <a:latin typeface="Raleway"/>
                <a:ea typeface="Raleway"/>
                <a:cs typeface="Raleway"/>
                <a:sym typeface="Raleway"/>
              </a:rPr>
              <a:t>learn.scusd.edu</a:t>
            </a:r>
            <a:endParaRPr sz="14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c59c4a4545_0_148"/>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In-Person/Concurrent Learning</a:t>
            </a:r>
            <a:endParaRPr sz="3200" b="1">
              <a:latin typeface="Raleway"/>
              <a:ea typeface="Raleway"/>
              <a:cs typeface="Raleway"/>
              <a:sym typeface="Raleway"/>
            </a:endParaRPr>
          </a:p>
          <a:p>
            <a:pPr marL="0" lvl="0" indent="0" algn="r" rtl="0">
              <a:lnSpc>
                <a:spcPct val="90000"/>
              </a:lnSpc>
              <a:spcBef>
                <a:spcPts val="1000"/>
              </a:spcBef>
              <a:spcAft>
                <a:spcPts val="0"/>
              </a:spcAft>
              <a:buClr>
                <a:schemeClr val="dk1"/>
              </a:buClr>
              <a:buSzPts val="2400"/>
              <a:buFont typeface="Arial"/>
              <a:buNone/>
            </a:pPr>
            <a:r>
              <a:rPr lang="en-US" sz="3200" b="1">
                <a:latin typeface="Raleway"/>
                <a:ea typeface="Raleway"/>
                <a:cs typeface="Raleway"/>
                <a:sym typeface="Raleway"/>
              </a:rPr>
              <a:t>Elementary Schedule</a:t>
            </a: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p:txBody>
      </p:sp>
      <p:sp>
        <p:nvSpPr>
          <p:cNvPr id="247" name="Google Shape;247;gc59c4a4545_0_1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
        <p:nvSpPr>
          <p:cNvPr id="248" name="Google Shape;248;gc59c4a4545_0_148"/>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249" name="Google Shape;249;gc59c4a4545_0_148"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250" name="Google Shape;250;gc59c4a4545_0_148"/>
          <p:cNvSpPr txBox="1">
            <a:spLocks noGrp="1"/>
          </p:cNvSpPr>
          <p:nvPr>
            <p:ph type="subTitle" idx="1"/>
          </p:nvPr>
        </p:nvSpPr>
        <p:spPr>
          <a:xfrm>
            <a:off x="835400" y="2106650"/>
            <a:ext cx="10864200" cy="4431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2400"/>
              <a:buNone/>
            </a:pPr>
            <a:r>
              <a:rPr lang="en-US" sz="2700">
                <a:solidFill>
                  <a:srgbClr val="1E2022"/>
                </a:solidFill>
                <a:latin typeface="Raleway"/>
                <a:ea typeface="Raleway"/>
                <a:cs typeface="Raleway"/>
                <a:sym typeface="Raleway"/>
              </a:rPr>
              <a:t>K-6 special day class students will attend in-person Tuesday - Friday. This four-day schedule may be phased in. </a:t>
            </a:r>
            <a:endParaRPr sz="2700">
              <a:solidFill>
                <a:srgbClr val="1E2022"/>
              </a:solidFill>
              <a:latin typeface="Raleway"/>
              <a:ea typeface="Raleway"/>
              <a:cs typeface="Raleway"/>
              <a:sym typeface="Raleway"/>
            </a:endParaRPr>
          </a:p>
          <a:p>
            <a:pPr marL="457200" lvl="0" indent="0" algn="l" rtl="0">
              <a:lnSpc>
                <a:spcPct val="115000"/>
              </a:lnSpc>
              <a:spcBef>
                <a:spcPts val="2400"/>
              </a:spcBef>
              <a:spcAft>
                <a:spcPts val="0"/>
              </a:spcAft>
              <a:buSzPts val="2400"/>
              <a:buNone/>
            </a:pPr>
            <a:endParaRPr sz="2700">
              <a:solidFill>
                <a:srgbClr val="1E2022"/>
              </a:solidFill>
              <a:latin typeface="Raleway"/>
              <a:ea typeface="Raleway"/>
              <a:cs typeface="Raleway"/>
              <a:sym typeface="Raleway"/>
            </a:endParaRPr>
          </a:p>
          <a:p>
            <a:pPr marL="0" lvl="0" indent="0" algn="l" rtl="0">
              <a:lnSpc>
                <a:spcPct val="115000"/>
              </a:lnSpc>
              <a:spcBef>
                <a:spcPts val="2400"/>
              </a:spcBef>
              <a:spcAft>
                <a:spcPts val="0"/>
              </a:spcAft>
              <a:buSzPts val="2400"/>
              <a:buNone/>
            </a:pPr>
            <a:endParaRPr sz="2700">
              <a:solidFill>
                <a:srgbClr val="1E2022"/>
              </a:solidFill>
              <a:latin typeface="Raleway"/>
              <a:ea typeface="Raleway"/>
              <a:cs typeface="Raleway"/>
              <a:sym typeface="Raleway"/>
            </a:endParaRPr>
          </a:p>
          <a:p>
            <a:pPr marL="0" lvl="0" indent="0" algn="l" rtl="0">
              <a:lnSpc>
                <a:spcPct val="90000"/>
              </a:lnSpc>
              <a:spcBef>
                <a:spcPts val="1200"/>
              </a:spcBef>
              <a:spcAft>
                <a:spcPts val="0"/>
              </a:spcAft>
              <a:buSzPts val="2400"/>
              <a:buNone/>
            </a:pP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sp>
        <p:nvSpPr>
          <p:cNvPr id="251" name="Google Shape;251;gc59c4a4545_0_148"/>
          <p:cNvSpPr txBox="1"/>
          <p:nvPr/>
        </p:nvSpPr>
        <p:spPr>
          <a:xfrm>
            <a:off x="9149700" y="5867825"/>
            <a:ext cx="3504000" cy="544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600"/>
              <a:buFont typeface="Arial"/>
              <a:buNone/>
            </a:pPr>
            <a:r>
              <a:rPr lang="en-US" sz="2600" b="1" i="0" u="none" strike="noStrike" cap="none">
                <a:solidFill>
                  <a:schemeClr val="dk1"/>
                </a:solidFill>
                <a:latin typeface="Raleway"/>
                <a:ea typeface="Raleway"/>
                <a:cs typeface="Raleway"/>
                <a:sym typeface="Raleway"/>
              </a:rPr>
              <a:t>learn.scusd.edu</a:t>
            </a:r>
            <a:endParaRPr sz="1400" b="0" i="0" u="none" strike="noStrike" cap="none">
              <a:solidFill>
                <a:srgbClr val="000000"/>
              </a:solidFill>
              <a:latin typeface="Calibri"/>
              <a:ea typeface="Calibri"/>
              <a:cs typeface="Calibri"/>
              <a:sym typeface="Calibri"/>
            </a:endParaRPr>
          </a:p>
        </p:txBody>
      </p:sp>
      <p:pic>
        <p:nvPicPr>
          <p:cNvPr id="252" name="Google Shape;252;gc59c4a4545_0_148"/>
          <p:cNvPicPr preferRelativeResize="0"/>
          <p:nvPr/>
        </p:nvPicPr>
        <p:blipFill rotWithShape="1">
          <a:blip r:embed="rId4">
            <a:alphaModFix/>
          </a:blip>
          <a:srcRect/>
          <a:stretch/>
        </p:blipFill>
        <p:spPr>
          <a:xfrm>
            <a:off x="167925" y="3598400"/>
            <a:ext cx="11963400" cy="144780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c5ce5e97dd_0_78"/>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In-Person/Concurrent Learning</a:t>
            </a:r>
            <a:endParaRPr sz="3200" b="1">
              <a:latin typeface="Raleway"/>
              <a:ea typeface="Raleway"/>
              <a:cs typeface="Raleway"/>
              <a:sym typeface="Raleway"/>
            </a:endParaRPr>
          </a:p>
          <a:p>
            <a:pPr marL="0" lvl="0" indent="0" algn="r" rtl="0">
              <a:lnSpc>
                <a:spcPct val="90000"/>
              </a:lnSpc>
              <a:spcBef>
                <a:spcPts val="1000"/>
              </a:spcBef>
              <a:spcAft>
                <a:spcPts val="0"/>
              </a:spcAft>
              <a:buClr>
                <a:schemeClr val="dk1"/>
              </a:buClr>
              <a:buSzPts val="2400"/>
              <a:buFont typeface="Arial"/>
              <a:buNone/>
            </a:pPr>
            <a:r>
              <a:rPr lang="en-US" sz="3200" b="1">
                <a:latin typeface="Raleway"/>
                <a:ea typeface="Raleway"/>
                <a:cs typeface="Raleway"/>
                <a:sym typeface="Raleway"/>
              </a:rPr>
              <a:t>Elementary Schedule</a:t>
            </a: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p:txBody>
      </p:sp>
      <p:sp>
        <p:nvSpPr>
          <p:cNvPr id="259" name="Google Shape;259;gc5ce5e97dd_0_7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
        <p:nvSpPr>
          <p:cNvPr id="260" name="Google Shape;260;gc5ce5e97dd_0_78"/>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261" name="Google Shape;261;gc5ce5e97dd_0_78"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262" name="Google Shape;262;gc5ce5e97dd_0_78"/>
          <p:cNvSpPr txBox="1">
            <a:spLocks noGrp="1"/>
          </p:cNvSpPr>
          <p:nvPr>
            <p:ph type="subTitle" idx="1"/>
          </p:nvPr>
        </p:nvSpPr>
        <p:spPr>
          <a:xfrm>
            <a:off x="835400" y="2106650"/>
            <a:ext cx="10864200" cy="4431300"/>
          </a:xfrm>
          <a:prstGeom prst="rect">
            <a:avLst/>
          </a:prstGeom>
          <a:noFill/>
          <a:ln>
            <a:noFill/>
          </a:ln>
        </p:spPr>
        <p:txBody>
          <a:bodyPr spcFirstLastPara="1" wrap="square" lIns="91425" tIns="45700" rIns="91425" bIns="45700" anchor="t" anchorCtr="0">
            <a:noAutofit/>
          </a:bodyPr>
          <a:lstStyle/>
          <a:p>
            <a:pPr marL="457200" lvl="0" indent="-400050" algn="l" rtl="0">
              <a:lnSpc>
                <a:spcPct val="90000"/>
              </a:lnSpc>
              <a:spcBef>
                <a:spcPts val="1000"/>
              </a:spcBef>
              <a:spcAft>
                <a:spcPts val="0"/>
              </a:spcAft>
              <a:buSzPts val="2700"/>
              <a:buFont typeface="Raleway"/>
              <a:buChar char="●"/>
            </a:pPr>
            <a:r>
              <a:rPr lang="en-US" sz="2700" b="1">
                <a:latin typeface="Raleway"/>
                <a:ea typeface="Raleway"/>
                <a:cs typeface="Raleway"/>
                <a:sym typeface="Raleway"/>
              </a:rPr>
              <a:t>Learning Hubs</a:t>
            </a:r>
            <a:r>
              <a:rPr lang="en-US" sz="2700">
                <a:latin typeface="Raleway"/>
                <a:ea typeface="Raleway"/>
                <a:cs typeface="Raleway"/>
                <a:sym typeface="Raleway"/>
              </a:rPr>
              <a:t> will </a:t>
            </a:r>
            <a:r>
              <a:rPr lang="en-US" sz="2700">
                <a:latin typeface="Raleway"/>
                <a:ea typeface="Raleway"/>
                <a:cs typeface="Raleway"/>
                <a:sym typeface="Ralew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continue</a:t>
            </a:r>
            <a:r>
              <a:rPr lang="en-US" sz="2700">
                <a:latin typeface="Raleway"/>
                <a:ea typeface="Raleway"/>
                <a:cs typeface="Raleway"/>
                <a:sym typeface="Raleway"/>
              </a:rPr>
              <a:t> 5 days each week for students currently enrolled in the program.</a:t>
            </a:r>
            <a:endParaRPr sz="2700">
              <a:latin typeface="Raleway"/>
              <a:ea typeface="Raleway"/>
              <a:cs typeface="Raleway"/>
              <a:sym typeface="Raleway"/>
            </a:endParaRPr>
          </a:p>
          <a:p>
            <a:pPr marL="0" lvl="0" indent="0" algn="l" rtl="0">
              <a:lnSpc>
                <a:spcPct val="115000"/>
              </a:lnSpc>
              <a:spcBef>
                <a:spcPts val="1200"/>
              </a:spcBef>
              <a:spcAft>
                <a:spcPts val="0"/>
              </a:spcAft>
              <a:buSzPts val="2400"/>
              <a:buNone/>
            </a:pPr>
            <a:endParaRPr sz="2700">
              <a:solidFill>
                <a:srgbClr val="1E2022"/>
              </a:solidFill>
              <a:latin typeface="Raleway"/>
              <a:ea typeface="Raleway"/>
              <a:cs typeface="Raleway"/>
              <a:sym typeface="Raleway"/>
            </a:endParaRPr>
          </a:p>
          <a:p>
            <a:pPr marL="457200" lvl="0" indent="0" algn="l" rtl="0">
              <a:lnSpc>
                <a:spcPct val="115000"/>
              </a:lnSpc>
              <a:spcBef>
                <a:spcPts val="2400"/>
              </a:spcBef>
              <a:spcAft>
                <a:spcPts val="0"/>
              </a:spcAft>
              <a:buSzPts val="2400"/>
              <a:buNone/>
            </a:pPr>
            <a:endParaRPr sz="2700">
              <a:solidFill>
                <a:srgbClr val="1E2022"/>
              </a:solidFill>
              <a:latin typeface="Raleway"/>
              <a:ea typeface="Raleway"/>
              <a:cs typeface="Raleway"/>
              <a:sym typeface="Raleway"/>
            </a:endParaRPr>
          </a:p>
          <a:p>
            <a:pPr marL="0" lvl="0" indent="0" algn="l" rtl="0">
              <a:lnSpc>
                <a:spcPct val="115000"/>
              </a:lnSpc>
              <a:spcBef>
                <a:spcPts val="2400"/>
              </a:spcBef>
              <a:spcAft>
                <a:spcPts val="0"/>
              </a:spcAft>
              <a:buSzPts val="2400"/>
              <a:buNone/>
            </a:pPr>
            <a:endParaRPr sz="2700">
              <a:solidFill>
                <a:srgbClr val="1E2022"/>
              </a:solidFill>
              <a:latin typeface="Raleway"/>
              <a:ea typeface="Raleway"/>
              <a:cs typeface="Raleway"/>
              <a:sym typeface="Raleway"/>
            </a:endParaRPr>
          </a:p>
          <a:p>
            <a:pPr marL="0" lvl="0" indent="0" algn="l" rtl="0">
              <a:lnSpc>
                <a:spcPct val="90000"/>
              </a:lnSpc>
              <a:spcBef>
                <a:spcPts val="1200"/>
              </a:spcBef>
              <a:spcAft>
                <a:spcPts val="0"/>
              </a:spcAft>
              <a:buSzPts val="2400"/>
              <a:buNone/>
            </a:pP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sp>
        <p:nvSpPr>
          <p:cNvPr id="263" name="Google Shape;263;gc5ce5e97dd_0_78"/>
          <p:cNvSpPr txBox="1"/>
          <p:nvPr/>
        </p:nvSpPr>
        <p:spPr>
          <a:xfrm>
            <a:off x="9149700" y="5867825"/>
            <a:ext cx="3504000" cy="544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600"/>
              <a:buFont typeface="Arial"/>
              <a:buNone/>
            </a:pPr>
            <a:r>
              <a:rPr lang="en-US" sz="2600" b="1" i="0" u="none" strike="noStrike" cap="none">
                <a:solidFill>
                  <a:schemeClr val="dk1"/>
                </a:solidFill>
                <a:latin typeface="Raleway"/>
                <a:ea typeface="Raleway"/>
                <a:cs typeface="Raleway"/>
                <a:sym typeface="Raleway"/>
              </a:rPr>
              <a:t>learn.scusd.edu</a:t>
            </a:r>
            <a:endParaRPr sz="1400" b="0" i="0" u="none" strike="noStrike" cap="none">
              <a:solidFill>
                <a:srgbClr val="000000"/>
              </a:solidFill>
              <a:latin typeface="Calibri"/>
              <a:ea typeface="Calibri"/>
              <a:cs typeface="Calibri"/>
              <a:sym typeface="Calibri"/>
            </a:endParaRPr>
          </a:p>
        </p:txBody>
      </p:sp>
      <p:graphicFrame>
        <p:nvGraphicFramePr>
          <p:cNvPr id="264" name="Google Shape;264;gc5ce5e97dd_0_78"/>
          <p:cNvGraphicFramePr/>
          <p:nvPr/>
        </p:nvGraphicFramePr>
        <p:xfrm>
          <a:off x="648250" y="3238500"/>
          <a:ext cx="10591250" cy="1549925"/>
        </p:xfrm>
        <a:graphic>
          <a:graphicData uri="http://schemas.openxmlformats.org/drawingml/2006/table">
            <a:tbl>
              <a:tblPr>
                <a:noFill/>
                <a:tableStyleId>{A25158A6-CFAB-4F0B-BA5B-245BEF4FFA9A}</a:tableStyleId>
              </a:tblPr>
              <a:tblGrid>
                <a:gridCol w="2118250">
                  <a:extLst>
                    <a:ext uri="{9D8B030D-6E8A-4147-A177-3AD203B41FA5}">
                      <a16:colId xmlns:a16="http://schemas.microsoft.com/office/drawing/2014/main" val="20000"/>
                    </a:ext>
                  </a:extLst>
                </a:gridCol>
                <a:gridCol w="2118250">
                  <a:extLst>
                    <a:ext uri="{9D8B030D-6E8A-4147-A177-3AD203B41FA5}">
                      <a16:colId xmlns:a16="http://schemas.microsoft.com/office/drawing/2014/main" val="20001"/>
                    </a:ext>
                  </a:extLst>
                </a:gridCol>
                <a:gridCol w="2118250">
                  <a:extLst>
                    <a:ext uri="{9D8B030D-6E8A-4147-A177-3AD203B41FA5}">
                      <a16:colId xmlns:a16="http://schemas.microsoft.com/office/drawing/2014/main" val="20002"/>
                    </a:ext>
                  </a:extLst>
                </a:gridCol>
                <a:gridCol w="2118250">
                  <a:extLst>
                    <a:ext uri="{9D8B030D-6E8A-4147-A177-3AD203B41FA5}">
                      <a16:colId xmlns:a16="http://schemas.microsoft.com/office/drawing/2014/main" val="20003"/>
                    </a:ext>
                  </a:extLst>
                </a:gridCol>
                <a:gridCol w="2118250">
                  <a:extLst>
                    <a:ext uri="{9D8B030D-6E8A-4147-A177-3AD203B41FA5}">
                      <a16:colId xmlns:a16="http://schemas.microsoft.com/office/drawing/2014/main" val="20004"/>
                    </a:ext>
                  </a:extLst>
                </a:gridCol>
              </a:tblGrid>
              <a:tr h="1549925">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solidFill>
                            <a:srgbClr val="FFFFFF"/>
                          </a:solidFill>
                          <a:latin typeface="Calibri"/>
                          <a:ea typeface="Calibri"/>
                          <a:cs typeface="Calibri"/>
                          <a:sym typeface="Calibri"/>
                        </a:rPr>
                        <a:t>Learning Hubs </a:t>
                      </a:r>
                      <a:endParaRPr sz="2800" b="1" u="none" strike="noStrike" cap="none">
                        <a:solidFill>
                          <a:srgbClr val="FFFFFF"/>
                        </a:solidFill>
                        <a:latin typeface="Calibri"/>
                        <a:ea typeface="Calibri"/>
                        <a:cs typeface="Calibri"/>
                        <a:sym typeface="Calibri"/>
                      </a:endParaRPr>
                    </a:p>
                  </a:txBody>
                  <a:tcPr marL="91425" marR="91425" marT="91425" marB="91425">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6AA84F"/>
                    </a:solidFill>
                  </a:tcPr>
                </a:tc>
                <a:tc>
                  <a:txBody>
                    <a:bodyPr/>
                    <a:lstStyle/>
                    <a:p>
                      <a:pPr marL="0" marR="0" lvl="0" indent="0" algn="ctr" rtl="0">
                        <a:lnSpc>
                          <a:spcPct val="100000"/>
                        </a:lnSpc>
                        <a:spcBef>
                          <a:spcPts val="0"/>
                        </a:spcBef>
                        <a:spcAft>
                          <a:spcPts val="0"/>
                        </a:spcAft>
                        <a:buClr>
                          <a:srgbClr val="000000"/>
                        </a:buClr>
                        <a:buSzPts val="3000"/>
                        <a:buFont typeface="Arial"/>
                        <a:buNone/>
                      </a:pPr>
                      <a:r>
                        <a:rPr lang="en-US" sz="3000" b="1" u="none" strike="noStrike" cap="none">
                          <a:latin typeface="Calibri"/>
                          <a:ea typeface="Calibri"/>
                          <a:cs typeface="Calibri"/>
                          <a:sym typeface="Calibri"/>
                        </a:rPr>
                        <a:t>In-Person</a:t>
                      </a:r>
                      <a:endParaRPr sz="3000" b="1" u="none" strike="noStrike" cap="none">
                        <a:latin typeface="Calibri"/>
                        <a:ea typeface="Calibri"/>
                        <a:cs typeface="Calibri"/>
                        <a:sym typeface="Calibri"/>
                      </a:endParaRPr>
                    </a:p>
                  </a:txBody>
                  <a:tcPr marL="91425" marR="91425" marT="91425" marB="91425">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000000"/>
                        </a:buClr>
                        <a:buSzPts val="3000"/>
                        <a:buFont typeface="Arial"/>
                        <a:buNone/>
                      </a:pPr>
                      <a:r>
                        <a:rPr lang="en-US" sz="3000" b="1" u="none" strike="noStrike" cap="none">
                          <a:latin typeface="Calibri"/>
                          <a:ea typeface="Calibri"/>
                          <a:cs typeface="Calibri"/>
                          <a:sym typeface="Calibri"/>
                        </a:rPr>
                        <a:t>In-Person</a:t>
                      </a:r>
                      <a:endParaRPr sz="3000" b="1" u="none" strike="noStrike" cap="none">
                        <a:latin typeface="Calibri"/>
                        <a:ea typeface="Calibri"/>
                        <a:cs typeface="Calibri"/>
                        <a:sym typeface="Calibri"/>
                      </a:endParaRPr>
                    </a:p>
                  </a:txBody>
                  <a:tcPr marL="91425" marR="91425" marT="91425" marB="91425">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000000"/>
                        </a:buClr>
                        <a:buSzPts val="3000"/>
                        <a:buFont typeface="Arial"/>
                        <a:buNone/>
                      </a:pPr>
                      <a:r>
                        <a:rPr lang="en-US" sz="3000" b="1" u="none" strike="noStrike" cap="none">
                          <a:latin typeface="Calibri"/>
                          <a:ea typeface="Calibri"/>
                          <a:cs typeface="Calibri"/>
                          <a:sym typeface="Calibri"/>
                        </a:rPr>
                        <a:t>In-Person</a:t>
                      </a:r>
                      <a:endParaRPr sz="3000" b="1" u="none" strike="noStrike" cap="none">
                        <a:latin typeface="Calibri"/>
                        <a:ea typeface="Calibri"/>
                        <a:cs typeface="Calibri"/>
                        <a:sym typeface="Calibri"/>
                      </a:endParaRPr>
                    </a:p>
                  </a:txBody>
                  <a:tcPr marL="91425" marR="91425" marT="91425" marB="91425">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000000"/>
                        </a:buClr>
                        <a:buSzPts val="3000"/>
                        <a:buFont typeface="Arial"/>
                        <a:buNone/>
                      </a:pPr>
                      <a:r>
                        <a:rPr lang="en-US" sz="3000" b="1" u="none" strike="noStrike" cap="none">
                          <a:latin typeface="Calibri"/>
                          <a:ea typeface="Calibri"/>
                          <a:cs typeface="Calibri"/>
                          <a:sym typeface="Calibri"/>
                        </a:rPr>
                        <a:t>In-Person </a:t>
                      </a:r>
                      <a:endParaRPr sz="3000" b="1" u="none" strike="noStrike" cap="none">
                        <a:latin typeface="Calibri"/>
                        <a:ea typeface="Calibri"/>
                        <a:cs typeface="Calibri"/>
                        <a:sym typeface="Calibri"/>
                      </a:endParaRPr>
                    </a:p>
                  </a:txBody>
                  <a:tcPr marL="91425" marR="91425" marT="91425" marB="91425">
                    <a:lnL w="9525" cap="flat" cmpd="sng">
                      <a:solidFill>
                        <a:srgbClr val="D8D8D8"/>
                      </a:solidFill>
                      <a:prstDash val="solid"/>
                      <a:round/>
                      <a:headEnd type="none" w="sm" len="sm"/>
                      <a:tailEnd type="none" w="sm" len="sm"/>
                    </a:lnL>
                    <a:lnR w="9525" cap="flat" cmpd="sng">
                      <a:solidFill>
                        <a:srgbClr val="D8D8D8"/>
                      </a:solidFill>
                      <a:prstDash val="solid"/>
                      <a:round/>
                      <a:headEnd type="none" w="sm" len="sm"/>
                      <a:tailEnd type="none" w="sm" len="sm"/>
                    </a:lnR>
                    <a:lnT w="9525" cap="flat" cmpd="sng">
                      <a:solidFill>
                        <a:srgbClr val="D8D8D8"/>
                      </a:solidFill>
                      <a:prstDash val="solid"/>
                      <a:round/>
                      <a:headEnd type="none" w="sm" len="sm"/>
                      <a:tailEnd type="none" w="sm" len="sm"/>
                    </a:lnT>
                    <a:lnB w="9525" cap="flat" cmpd="sng">
                      <a:solidFill>
                        <a:srgbClr val="D8D8D8"/>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c59c4a4545_0_170"/>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In-Person/Concurrent Learning</a:t>
            </a: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p:txBody>
      </p:sp>
      <p:sp>
        <p:nvSpPr>
          <p:cNvPr id="293" name="Google Shape;293;gc59c4a4545_0_17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
        <p:nvSpPr>
          <p:cNvPr id="294" name="Google Shape;294;gc59c4a4545_0_170"/>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295" name="Google Shape;295;gc59c4a4545_0_170"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296" name="Google Shape;296;gc59c4a4545_0_170"/>
          <p:cNvSpPr txBox="1"/>
          <p:nvPr/>
        </p:nvSpPr>
        <p:spPr>
          <a:xfrm>
            <a:off x="9149700" y="5867825"/>
            <a:ext cx="3504000" cy="544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600"/>
              <a:buFont typeface="Arial"/>
              <a:buNone/>
            </a:pPr>
            <a:r>
              <a:rPr lang="en-US" sz="2600" b="1" i="0" u="none" strike="noStrike" cap="none">
                <a:solidFill>
                  <a:schemeClr val="dk1"/>
                </a:solidFill>
                <a:latin typeface="Raleway"/>
                <a:ea typeface="Raleway"/>
                <a:cs typeface="Raleway"/>
                <a:sym typeface="Raleway"/>
              </a:rPr>
              <a:t>learn.scusd.edu</a:t>
            </a:r>
            <a:endParaRPr sz="1400" b="0" i="0" u="none" strike="noStrike" cap="none">
              <a:solidFill>
                <a:srgbClr val="000000"/>
              </a:solidFill>
              <a:latin typeface="Calibri"/>
              <a:ea typeface="Calibri"/>
              <a:cs typeface="Calibri"/>
              <a:sym typeface="Calibri"/>
            </a:endParaRPr>
          </a:p>
        </p:txBody>
      </p:sp>
      <p:sp>
        <p:nvSpPr>
          <p:cNvPr id="297" name="Google Shape;297;gc59c4a4545_0_170"/>
          <p:cNvSpPr txBox="1">
            <a:spLocks noGrp="1"/>
          </p:cNvSpPr>
          <p:nvPr>
            <p:ph type="subTitle" idx="1"/>
          </p:nvPr>
        </p:nvSpPr>
        <p:spPr>
          <a:xfrm>
            <a:off x="835400" y="1904075"/>
            <a:ext cx="7878900" cy="4633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2700" b="1">
                <a:latin typeface="Raleway"/>
                <a:ea typeface="Raleway"/>
                <a:cs typeface="Raleway"/>
                <a:sym typeface="Ralew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What is Concurrent Learning?</a:t>
            </a:r>
            <a:endParaRPr sz="2700" b="1">
              <a:latin typeface="Raleway"/>
              <a:ea typeface="Raleway"/>
              <a:cs typeface="Raleway"/>
              <a:sym typeface="Raleway"/>
            </a:endParaRPr>
          </a:p>
          <a:p>
            <a:pPr marL="914400" lvl="1" indent="-400050" algn="l" rtl="0">
              <a:lnSpc>
                <a:spcPct val="90000"/>
              </a:lnSpc>
              <a:spcBef>
                <a:spcPts val="1000"/>
              </a:spcBef>
              <a:spcAft>
                <a:spcPts val="0"/>
              </a:spcAft>
              <a:buSzPts val="2700"/>
              <a:buFont typeface="Raleway"/>
              <a:buChar char="○"/>
            </a:pPr>
            <a:r>
              <a:rPr lang="en-US" sz="2700">
                <a:latin typeface="Raleway"/>
                <a:ea typeface="Raleway"/>
                <a:cs typeface="Raleway"/>
                <a:sym typeface="Raleway"/>
              </a:rPr>
              <a:t>Students in the classroom can participate with their classmates who are learning from home in a distance learning model.</a:t>
            </a:r>
            <a:endParaRPr sz="2700">
              <a:latin typeface="Raleway"/>
              <a:ea typeface="Raleway"/>
              <a:cs typeface="Raleway"/>
              <a:sym typeface="Raleway"/>
            </a:endParaRPr>
          </a:p>
          <a:p>
            <a:pPr marL="914400" lvl="1"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Students may use their computers in class and Zoom may be used to help in-person and distance learning students interact.</a:t>
            </a:r>
            <a:r>
              <a:rPr lang="en-US" sz="2700">
                <a:highlight>
                  <a:srgbClr val="FFFF00"/>
                </a:highlight>
                <a:latin typeface="Raleway"/>
                <a:ea typeface="Raleway"/>
                <a:cs typeface="Raleway"/>
                <a:sym typeface="Raleway"/>
              </a:rPr>
              <a:t> </a:t>
            </a:r>
            <a:endParaRPr sz="2700">
              <a:highlight>
                <a:srgbClr val="FFFF00"/>
              </a:highlight>
              <a:latin typeface="Raleway"/>
              <a:ea typeface="Raleway"/>
              <a:cs typeface="Raleway"/>
              <a:sym typeface="Raleway"/>
            </a:endParaRPr>
          </a:p>
          <a:p>
            <a:pPr marL="914400" lvl="1"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Students will interact with their in-person peers as well as distance learning peers. </a:t>
            </a:r>
            <a:endParaRPr sz="2700">
              <a:latin typeface="Raleway"/>
              <a:ea typeface="Raleway"/>
              <a:cs typeface="Raleway"/>
              <a:sym typeface="Raleway"/>
            </a:endParaRPr>
          </a:p>
          <a:p>
            <a:pPr marL="914400" lvl="1"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Classroom activities can include paperwork, group work, interactive activities. </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b="1">
              <a:latin typeface="Raleway"/>
              <a:ea typeface="Raleway"/>
              <a:cs typeface="Raleway"/>
              <a:sym typeface="Raleway"/>
            </a:endParaRPr>
          </a:p>
          <a:p>
            <a:pPr marL="45720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298" name="Google Shape;298;gc59c4a4545_0_170"/>
          <p:cNvPicPr preferRelativeResize="0"/>
          <p:nvPr/>
        </p:nvPicPr>
        <p:blipFill rotWithShape="1">
          <a:blip r:embed="rId4">
            <a:alphaModFix/>
          </a:blip>
          <a:srcRect/>
          <a:stretch/>
        </p:blipFill>
        <p:spPr>
          <a:xfrm>
            <a:off x="8799600" y="2410326"/>
            <a:ext cx="3258125" cy="327365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pic>
        <p:nvPicPr>
          <p:cNvPr id="304" name="Google Shape;304;p2"/>
          <p:cNvPicPr preferRelativeResize="0"/>
          <p:nvPr/>
        </p:nvPicPr>
        <p:blipFill>
          <a:blip r:embed="rId3">
            <a:alphaModFix/>
          </a:blip>
          <a:stretch>
            <a:fillRect/>
          </a:stretch>
        </p:blipFill>
        <p:spPr>
          <a:xfrm>
            <a:off x="1106475" y="573950"/>
            <a:ext cx="9886950" cy="5095875"/>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c33ebb971c_0_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pic>
        <p:nvPicPr>
          <p:cNvPr id="311" name="Google Shape;311;gc33ebb971c_0_1"/>
          <p:cNvPicPr preferRelativeResize="0"/>
          <p:nvPr/>
        </p:nvPicPr>
        <p:blipFill>
          <a:blip r:embed="rId3">
            <a:alphaModFix/>
          </a:blip>
          <a:stretch>
            <a:fillRect/>
          </a:stretch>
        </p:blipFill>
        <p:spPr>
          <a:xfrm>
            <a:off x="1795463" y="551775"/>
            <a:ext cx="8601075" cy="554355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c59c4a4545_0_160"/>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In-Person/Concurrent Learning</a:t>
            </a: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r>
              <a:rPr lang="en-US" sz="3200" b="1">
                <a:latin typeface="Raleway"/>
                <a:ea typeface="Raleway"/>
                <a:cs typeface="Raleway"/>
                <a:sym typeface="Raleway"/>
              </a:rPr>
              <a:t>Teacher Technology</a:t>
            </a: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p:txBody>
      </p:sp>
      <p:sp>
        <p:nvSpPr>
          <p:cNvPr id="318" name="Google Shape;318;gc59c4a4545_0_1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a:p>
        </p:txBody>
      </p:sp>
      <p:sp>
        <p:nvSpPr>
          <p:cNvPr id="319" name="Google Shape;319;gc59c4a4545_0_160"/>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320" name="Google Shape;320;gc59c4a4545_0_160"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321" name="Google Shape;321;gc59c4a4545_0_160"/>
          <p:cNvSpPr txBox="1"/>
          <p:nvPr/>
        </p:nvSpPr>
        <p:spPr>
          <a:xfrm>
            <a:off x="9149700" y="5867825"/>
            <a:ext cx="3504000" cy="544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600"/>
              <a:buFont typeface="Arial"/>
              <a:buNone/>
            </a:pPr>
            <a:r>
              <a:rPr lang="en-US" sz="2600" b="1" i="0" u="none" strike="noStrike" cap="none">
                <a:solidFill>
                  <a:schemeClr val="dk1"/>
                </a:solidFill>
                <a:latin typeface="Raleway"/>
                <a:ea typeface="Raleway"/>
                <a:cs typeface="Raleway"/>
                <a:sym typeface="Raleway"/>
              </a:rPr>
              <a:t>learn.scusd.edu</a:t>
            </a:r>
            <a:endParaRPr sz="1400" b="0" i="0" u="none" strike="noStrike" cap="none">
              <a:solidFill>
                <a:srgbClr val="000000"/>
              </a:solidFill>
              <a:latin typeface="Calibri"/>
              <a:ea typeface="Calibri"/>
              <a:cs typeface="Calibri"/>
              <a:sym typeface="Calibri"/>
            </a:endParaRPr>
          </a:p>
        </p:txBody>
      </p:sp>
      <p:sp>
        <p:nvSpPr>
          <p:cNvPr id="322" name="Google Shape;322;gc59c4a4545_0_160"/>
          <p:cNvSpPr txBox="1">
            <a:spLocks noGrp="1"/>
          </p:cNvSpPr>
          <p:nvPr>
            <p:ph type="subTitle" idx="1"/>
          </p:nvPr>
        </p:nvSpPr>
        <p:spPr>
          <a:xfrm>
            <a:off x="835400" y="1904075"/>
            <a:ext cx="11356500" cy="4633800"/>
          </a:xfrm>
          <a:prstGeom prst="rect">
            <a:avLst/>
          </a:prstGeom>
          <a:noFill/>
          <a:ln>
            <a:noFill/>
          </a:ln>
        </p:spPr>
        <p:txBody>
          <a:bodyPr spcFirstLastPara="1" wrap="square" lIns="91425" tIns="45700" rIns="91425" bIns="45700" anchor="t" anchorCtr="0">
            <a:noAutofit/>
          </a:bodyPr>
          <a:lstStyle/>
          <a:p>
            <a:pPr marL="457200" lvl="0" indent="-400050" algn="l" rtl="0">
              <a:lnSpc>
                <a:spcPct val="90000"/>
              </a:lnSpc>
              <a:spcBef>
                <a:spcPts val="1000"/>
              </a:spcBef>
              <a:spcAft>
                <a:spcPts val="0"/>
              </a:spcAft>
              <a:buSzPts val="2700"/>
              <a:buFont typeface="Raleway"/>
              <a:buChar char="●"/>
            </a:pPr>
            <a:r>
              <a:rPr lang="en-US" sz="2700" dirty="0">
                <a:latin typeface="Raleway"/>
                <a:ea typeface="Raleway"/>
                <a:cs typeface="Raleway"/>
                <a:sym typeface="Raleway"/>
              </a:rPr>
              <a:t>Teachers will be provided the materials and professional development they need to make classes interactive and rewarding for students - both in-person and in distance learning. </a:t>
            </a:r>
            <a:endParaRPr sz="2700" dirty="0">
              <a:latin typeface="Raleway"/>
              <a:ea typeface="Raleway"/>
              <a:cs typeface="Raleway"/>
              <a:sym typeface="Raleway"/>
            </a:endParaRPr>
          </a:p>
          <a:p>
            <a:pPr marL="457200" lvl="0" indent="-400050" algn="l" rtl="0">
              <a:lnSpc>
                <a:spcPct val="90000"/>
              </a:lnSpc>
              <a:spcBef>
                <a:spcPts val="1000"/>
              </a:spcBef>
              <a:spcAft>
                <a:spcPts val="0"/>
              </a:spcAft>
              <a:buSzPts val="2700"/>
              <a:buFont typeface="Raleway"/>
              <a:buChar char="●"/>
            </a:pPr>
            <a:r>
              <a:rPr lang="en-US" sz="2700" b="1" dirty="0">
                <a:latin typeface="Raleway"/>
                <a:ea typeface="Raleway"/>
                <a:cs typeface="Raleway"/>
                <a:sym typeface="Raleway"/>
              </a:rPr>
              <a:t>Technology materials include:</a:t>
            </a:r>
            <a:endParaRPr sz="2700" b="1" dirty="0">
              <a:latin typeface="Raleway"/>
              <a:ea typeface="Raleway"/>
              <a:cs typeface="Raleway"/>
              <a:sym typeface="Raleway"/>
            </a:endParaRPr>
          </a:p>
          <a:p>
            <a:pPr marL="914400" lvl="1" indent="-400050" algn="l" rtl="0">
              <a:lnSpc>
                <a:spcPct val="90000"/>
              </a:lnSpc>
              <a:spcBef>
                <a:spcPts val="500"/>
              </a:spcBef>
              <a:spcAft>
                <a:spcPts val="0"/>
              </a:spcAft>
              <a:buSzPts val="2700"/>
              <a:buFont typeface="Raleway"/>
              <a:buChar char="○"/>
            </a:pPr>
            <a:r>
              <a:rPr lang="en-US" sz="2700" dirty="0">
                <a:latin typeface="Raleway"/>
                <a:ea typeface="Raleway"/>
                <a:cs typeface="Raleway"/>
                <a:sym typeface="Raleway"/>
              </a:rPr>
              <a:t>3-in-one device with microphone, speakers, and </a:t>
            </a:r>
            <a:r>
              <a:rPr lang="en-US" sz="2700" dirty="0" smtClean="0">
                <a:latin typeface="Raleway"/>
                <a:ea typeface="Raleway"/>
                <a:cs typeface="Raleway"/>
                <a:sym typeface="Raleway"/>
              </a:rPr>
              <a:t>camera (</a:t>
            </a:r>
            <a:r>
              <a:rPr lang="en-US" sz="2700" dirty="0" err="1" smtClean="0">
                <a:latin typeface="Raleway"/>
                <a:ea typeface="Raleway"/>
                <a:cs typeface="Raleway"/>
                <a:sym typeface="Raleway"/>
              </a:rPr>
              <a:t>Polystudio</a:t>
            </a:r>
            <a:r>
              <a:rPr lang="en-US" sz="2700" dirty="0" smtClean="0">
                <a:latin typeface="Raleway"/>
                <a:ea typeface="Raleway"/>
                <a:cs typeface="Raleway"/>
                <a:sym typeface="Raleway"/>
              </a:rPr>
              <a:t>)</a:t>
            </a:r>
            <a:endParaRPr sz="2700" dirty="0">
              <a:latin typeface="Raleway"/>
              <a:ea typeface="Raleway"/>
              <a:cs typeface="Raleway"/>
              <a:sym typeface="Raleway"/>
            </a:endParaRPr>
          </a:p>
          <a:p>
            <a:pPr marL="914400" lvl="1" indent="-400050" algn="l" rtl="0">
              <a:lnSpc>
                <a:spcPct val="90000"/>
              </a:lnSpc>
              <a:spcBef>
                <a:spcPts val="500"/>
              </a:spcBef>
              <a:spcAft>
                <a:spcPts val="0"/>
              </a:spcAft>
              <a:buSzPts val="2700"/>
              <a:buFont typeface="Raleway"/>
              <a:buChar char="○"/>
            </a:pPr>
            <a:r>
              <a:rPr lang="en-US" sz="2700" dirty="0">
                <a:latin typeface="Raleway"/>
                <a:ea typeface="Raleway"/>
                <a:cs typeface="Raleway"/>
                <a:sym typeface="Raleway"/>
              </a:rPr>
              <a:t>2 Computer Devices (one for work, one for video)</a:t>
            </a:r>
            <a:endParaRPr sz="2700" dirty="0">
              <a:latin typeface="Raleway"/>
              <a:ea typeface="Raleway"/>
              <a:cs typeface="Raleway"/>
              <a:sym typeface="Raleway"/>
            </a:endParaRPr>
          </a:p>
          <a:p>
            <a:pPr marL="914400" lvl="1" indent="-400050" algn="l" rtl="0">
              <a:lnSpc>
                <a:spcPct val="90000"/>
              </a:lnSpc>
              <a:spcBef>
                <a:spcPts val="500"/>
              </a:spcBef>
              <a:spcAft>
                <a:spcPts val="0"/>
              </a:spcAft>
              <a:buSzPts val="2700"/>
              <a:buFont typeface="Raleway"/>
              <a:buChar char="○"/>
            </a:pPr>
            <a:r>
              <a:rPr lang="en-US" sz="2700" dirty="0">
                <a:latin typeface="Raleway"/>
                <a:ea typeface="Raleway"/>
                <a:cs typeface="Raleway"/>
                <a:sym typeface="Raleway"/>
              </a:rPr>
              <a:t>A display monitor for students </a:t>
            </a:r>
            <a:endParaRPr sz="2700" dirty="0">
              <a:latin typeface="Raleway"/>
              <a:ea typeface="Raleway"/>
              <a:cs typeface="Raleway"/>
              <a:sym typeface="Raleway"/>
            </a:endParaRPr>
          </a:p>
          <a:p>
            <a:pPr marL="914400" lvl="1" indent="-400050" algn="l" rtl="0">
              <a:lnSpc>
                <a:spcPct val="90000"/>
              </a:lnSpc>
              <a:spcBef>
                <a:spcPts val="500"/>
              </a:spcBef>
              <a:spcAft>
                <a:spcPts val="0"/>
              </a:spcAft>
              <a:buSzPts val="2700"/>
              <a:buFont typeface="Raleway"/>
              <a:buChar char="○"/>
            </a:pPr>
            <a:r>
              <a:rPr lang="en-US" sz="2700" dirty="0">
                <a:latin typeface="Raleway"/>
                <a:ea typeface="Raleway"/>
                <a:cs typeface="Raleway"/>
                <a:sym typeface="Raleway"/>
              </a:rPr>
              <a:t>Additional chargers/electrical if needed </a:t>
            </a:r>
            <a:endParaRPr sz="2700" dirty="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b="1" dirty="0">
              <a:latin typeface="Raleway"/>
              <a:ea typeface="Raleway"/>
              <a:cs typeface="Raleway"/>
              <a:sym typeface="Raleway"/>
            </a:endParaRPr>
          </a:p>
          <a:p>
            <a:pPr marL="457200" lvl="0" indent="0" algn="l" rtl="0">
              <a:lnSpc>
                <a:spcPct val="90000"/>
              </a:lnSpc>
              <a:spcBef>
                <a:spcPts val="1000"/>
              </a:spcBef>
              <a:spcAft>
                <a:spcPts val="0"/>
              </a:spcAft>
              <a:buSzPts val="2400"/>
              <a:buNone/>
            </a:pPr>
            <a:endParaRPr sz="2700" dirty="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dirty="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dirty="0">
              <a:latin typeface="Raleway"/>
              <a:ea typeface="Raleway"/>
              <a:cs typeface="Raleway"/>
              <a:sym typeface="Raleway"/>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c59c4a4545_0_190"/>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400"/>
              <a:buNone/>
            </a:pPr>
            <a:r>
              <a:rPr lang="en-US" sz="1800" b="1">
                <a:latin typeface="Raleway"/>
                <a:ea typeface="Raleway"/>
                <a:cs typeface="Raleway"/>
                <a:sym typeface="Raleway"/>
              </a:rPr>
              <a:t>In-Person/Concurrent LearningExample Day (Sample)</a:t>
            </a:r>
            <a:endParaRPr sz="18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p:txBody>
      </p:sp>
      <p:sp>
        <p:nvSpPr>
          <p:cNvPr id="329" name="Google Shape;329;gc59c4a4545_0_19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
        <p:nvSpPr>
          <p:cNvPr id="330" name="Google Shape;330;gc59c4a4545_0_190"/>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331" name="Google Shape;331;gc59c4a4545_0_190" descr="A close up of a sign&#10;&#10;Description automatically generated"/>
          <p:cNvPicPr preferRelativeResize="0"/>
          <p:nvPr/>
        </p:nvPicPr>
        <p:blipFill rotWithShape="1">
          <a:blip r:embed="rId3">
            <a:alphaModFix/>
          </a:blip>
          <a:srcRect/>
          <a:stretch/>
        </p:blipFill>
        <p:spPr>
          <a:xfrm>
            <a:off x="145931" y="115729"/>
            <a:ext cx="1645547" cy="649381"/>
          </a:xfrm>
          <a:prstGeom prst="rect">
            <a:avLst/>
          </a:prstGeom>
          <a:noFill/>
          <a:ln>
            <a:noFill/>
          </a:ln>
        </p:spPr>
      </p:pic>
      <p:graphicFrame>
        <p:nvGraphicFramePr>
          <p:cNvPr id="332" name="Google Shape;332;gc59c4a4545_0_190"/>
          <p:cNvGraphicFramePr/>
          <p:nvPr>
            <p:extLst>
              <p:ext uri="{D42A27DB-BD31-4B8C-83A1-F6EECF244321}">
                <p14:modId xmlns:p14="http://schemas.microsoft.com/office/powerpoint/2010/main" val="1960103990"/>
              </p:ext>
            </p:extLst>
          </p:nvPr>
        </p:nvGraphicFramePr>
        <p:xfrm>
          <a:off x="494522" y="765110"/>
          <a:ext cx="10761600" cy="6263640"/>
        </p:xfrm>
        <a:graphic>
          <a:graphicData uri="http://schemas.openxmlformats.org/drawingml/2006/table">
            <a:tbl>
              <a:tblPr>
                <a:noFill/>
                <a:tableStyleId>{98E41374-DE41-4CBE-AF87-2054A15E38B0}</a:tableStyleId>
              </a:tblPr>
              <a:tblGrid>
                <a:gridCol w="2048925">
                  <a:extLst>
                    <a:ext uri="{9D8B030D-6E8A-4147-A177-3AD203B41FA5}">
                      <a16:colId xmlns:a16="http://schemas.microsoft.com/office/drawing/2014/main" val="20000"/>
                    </a:ext>
                  </a:extLst>
                </a:gridCol>
                <a:gridCol w="3162125">
                  <a:extLst>
                    <a:ext uri="{9D8B030D-6E8A-4147-A177-3AD203B41FA5}">
                      <a16:colId xmlns:a16="http://schemas.microsoft.com/office/drawing/2014/main" val="20001"/>
                    </a:ext>
                  </a:extLst>
                </a:gridCol>
                <a:gridCol w="5550550">
                  <a:extLst>
                    <a:ext uri="{9D8B030D-6E8A-4147-A177-3AD203B41FA5}">
                      <a16:colId xmlns:a16="http://schemas.microsoft.com/office/drawing/2014/main" val="20002"/>
                    </a:ext>
                  </a:extLst>
                </a:gridCol>
              </a:tblGrid>
              <a:tr h="32420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Raleway"/>
                          <a:ea typeface="Raleway"/>
                          <a:cs typeface="Raleway"/>
                          <a:sym typeface="Raleway"/>
                        </a:rPr>
                        <a:t>Sample Times</a:t>
                      </a:r>
                      <a:endParaRPr sz="1400" u="none" strike="noStrike" cap="none">
                        <a:latin typeface="Raleway"/>
                        <a:ea typeface="Raleway"/>
                        <a:cs typeface="Raleway"/>
                        <a:sym typeface="Raleway"/>
                      </a:endParaRPr>
                    </a:p>
                  </a:txBody>
                  <a:tcPr marL="63500" marR="63500" marT="63500" marB="63500"/>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Raleway"/>
                          <a:ea typeface="Raleway"/>
                          <a:cs typeface="Raleway"/>
                          <a:sym typeface="Raleway"/>
                        </a:rPr>
                        <a:t>At Home Students</a:t>
                      </a:r>
                      <a:endParaRPr sz="1400" b="1" u="none" strike="noStrike" cap="none">
                        <a:latin typeface="Raleway"/>
                        <a:ea typeface="Raleway"/>
                        <a:cs typeface="Raleway"/>
                        <a:sym typeface="Raleway"/>
                      </a:endParaRPr>
                    </a:p>
                  </a:txBody>
                  <a:tcPr marL="63500" marR="63500" marT="63500" marB="63500">
                    <a:solidFill>
                      <a:srgbClr val="B4A7D6"/>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Raleway"/>
                          <a:ea typeface="Raleway"/>
                          <a:cs typeface="Raleway"/>
                          <a:sym typeface="Raleway"/>
                        </a:rPr>
                        <a:t>In person students</a:t>
                      </a:r>
                      <a:endParaRPr sz="1400" b="1" u="none" strike="noStrike" cap="none">
                        <a:latin typeface="Raleway"/>
                        <a:ea typeface="Raleway"/>
                        <a:cs typeface="Raleway"/>
                        <a:sym typeface="Raleway"/>
                      </a:endParaRPr>
                    </a:p>
                  </a:txBody>
                  <a:tcPr marL="63500" marR="63500" marT="63500" marB="63500">
                    <a:solidFill>
                      <a:srgbClr val="9FC5E8"/>
                    </a:solidFill>
                  </a:tcPr>
                </a:tc>
                <a:extLst>
                  <a:ext uri="{0D108BD9-81ED-4DB2-BD59-A6C34878D82A}">
                    <a16:rowId xmlns:a16="http://schemas.microsoft.com/office/drawing/2014/main" val="10000"/>
                  </a:ext>
                </a:extLst>
              </a:tr>
              <a:tr h="52745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Raleway"/>
                          <a:ea typeface="Raleway"/>
                          <a:cs typeface="Raleway"/>
                          <a:sym typeface="Raleway"/>
                        </a:rPr>
                        <a:t>8:00-8:30</a:t>
                      </a:r>
                      <a:endParaRPr sz="1400" b="1" u="none" strike="noStrike" cap="none">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Raleway"/>
                          <a:ea typeface="Raleway"/>
                          <a:cs typeface="Raleway"/>
                          <a:sym typeface="Raleway"/>
                        </a:rPr>
                        <a:t>30 min</a:t>
                      </a:r>
                      <a:endParaRPr sz="1400" b="1" u="none" strike="noStrike" cap="none">
                        <a:latin typeface="Raleway"/>
                        <a:ea typeface="Raleway"/>
                        <a:cs typeface="Raleway"/>
                        <a:sym typeface="Raleway"/>
                      </a:endParaRPr>
                    </a:p>
                  </a:txBody>
                  <a:tcPr marL="63500" marR="63500" marT="63500" marB="6350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Raleway"/>
                          <a:ea typeface="Raleway"/>
                          <a:cs typeface="Raleway"/>
                          <a:sym typeface="Raleway"/>
                        </a:rPr>
                        <a:t>Log in to Morning </a:t>
                      </a:r>
                      <a:r>
                        <a:rPr lang="en-US" sz="1400" u="none" strike="noStrike" cap="none" dirty="0" smtClean="0">
                          <a:latin typeface="Raleway"/>
                          <a:ea typeface="Raleway"/>
                          <a:cs typeface="Raleway"/>
                          <a:sym typeface="Raleway"/>
                        </a:rPr>
                        <a:t>Meeting (SEL) </a:t>
                      </a:r>
                      <a:r>
                        <a:rPr lang="en-US" sz="1400" u="none" strike="noStrike" cap="none" dirty="0">
                          <a:latin typeface="Raleway"/>
                          <a:ea typeface="Raleway"/>
                          <a:cs typeface="Raleway"/>
                          <a:sym typeface="Raleway"/>
                        </a:rPr>
                        <a:t>and complete warm-up - </a:t>
                      </a:r>
                      <a:r>
                        <a:rPr lang="en-US" sz="1400" i="1" u="none" strike="noStrike" cap="none" dirty="0">
                          <a:latin typeface="Raleway"/>
                          <a:ea typeface="Raleway"/>
                          <a:cs typeface="Raleway"/>
                          <a:sym typeface="Raleway"/>
                        </a:rPr>
                        <a:t>online</a:t>
                      </a:r>
                      <a:endParaRPr sz="1400" i="1" u="none" strike="noStrike" cap="none" dirty="0">
                        <a:latin typeface="Raleway"/>
                        <a:ea typeface="Raleway"/>
                        <a:cs typeface="Raleway"/>
                        <a:sym typeface="Raleway"/>
                      </a:endParaRPr>
                    </a:p>
                  </a:txBody>
                  <a:tcPr marL="63500" marR="63500" marT="63500" marB="63500" anchor="ctr">
                    <a:solidFill>
                      <a:srgbClr val="D9D2E9"/>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Raleway"/>
                          <a:ea typeface="Raleway"/>
                          <a:cs typeface="Raleway"/>
                          <a:sym typeface="Raleway"/>
                        </a:rPr>
                        <a:t>Arrive on campus and complete warm-up and morning </a:t>
                      </a:r>
                      <a:r>
                        <a:rPr lang="en-US" sz="1400" u="none" strike="noStrike" cap="none" dirty="0" smtClean="0">
                          <a:latin typeface="Raleway"/>
                          <a:ea typeface="Raleway"/>
                          <a:cs typeface="Raleway"/>
                          <a:sym typeface="Raleway"/>
                        </a:rPr>
                        <a:t>meeting (SEL)</a:t>
                      </a:r>
                      <a:endParaRPr sz="1400" u="none" strike="noStrike" cap="none" dirty="0">
                        <a:latin typeface="Raleway"/>
                        <a:ea typeface="Raleway"/>
                        <a:cs typeface="Raleway"/>
                        <a:sym typeface="Raleway"/>
                      </a:endParaRPr>
                    </a:p>
                  </a:txBody>
                  <a:tcPr marL="63500" marR="63500" marT="63500" marB="63500" anchor="ctr">
                    <a:solidFill>
                      <a:srgbClr val="CFE2F3"/>
                    </a:solidFill>
                  </a:tcPr>
                </a:tc>
                <a:extLst>
                  <a:ext uri="{0D108BD9-81ED-4DB2-BD59-A6C34878D82A}">
                    <a16:rowId xmlns:a16="http://schemas.microsoft.com/office/drawing/2014/main" val="10001"/>
                  </a:ext>
                </a:extLst>
              </a:tr>
              <a:tr h="52745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Raleway"/>
                          <a:ea typeface="Raleway"/>
                          <a:cs typeface="Raleway"/>
                          <a:sym typeface="Raleway"/>
                        </a:rPr>
                        <a:t>  8:30-8:40</a:t>
                      </a:r>
                      <a:endParaRPr sz="1400" b="1" u="none" strike="noStrike" cap="none">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Raleway"/>
                          <a:ea typeface="Raleway"/>
                          <a:cs typeface="Raleway"/>
                          <a:sym typeface="Raleway"/>
                        </a:rPr>
                        <a:t>10 min</a:t>
                      </a:r>
                      <a:endParaRPr sz="1400" b="1" u="none" strike="noStrike" cap="none">
                        <a:latin typeface="Raleway"/>
                        <a:ea typeface="Raleway"/>
                        <a:cs typeface="Raleway"/>
                        <a:sym typeface="Raleway"/>
                      </a:endParaRPr>
                    </a:p>
                  </a:txBody>
                  <a:tcPr marL="63500" marR="63500" marT="63500" marB="6350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Raleway"/>
                          <a:ea typeface="Raleway"/>
                          <a:cs typeface="Raleway"/>
                          <a:sym typeface="Raleway"/>
                        </a:rPr>
                        <a:t>Yoga </a:t>
                      </a:r>
                      <a:r>
                        <a:rPr lang="en-US" sz="1400" u="none" strike="noStrike" cap="none" dirty="0" smtClean="0">
                          <a:latin typeface="Raleway"/>
                          <a:ea typeface="Raleway"/>
                          <a:cs typeface="Raleway"/>
                          <a:sym typeface="Raleway"/>
                        </a:rPr>
                        <a:t>Break</a:t>
                      </a:r>
                      <a:r>
                        <a:rPr lang="en-US" sz="1400" u="none" strike="noStrike" cap="none" baseline="0" dirty="0" smtClean="0">
                          <a:latin typeface="Raleway"/>
                          <a:ea typeface="Raleway"/>
                          <a:cs typeface="Raleway"/>
                          <a:sym typeface="Raleway"/>
                        </a:rPr>
                        <a:t> </a:t>
                      </a:r>
                      <a:r>
                        <a:rPr lang="en-US" sz="1400" u="none" strike="noStrike" cap="none" dirty="0" smtClean="0">
                          <a:latin typeface="Raleway"/>
                          <a:ea typeface="Raleway"/>
                          <a:cs typeface="Raleway"/>
                          <a:sym typeface="Raleway"/>
                        </a:rPr>
                        <a:t> </a:t>
                      </a:r>
                      <a:r>
                        <a:rPr lang="en-US" sz="1400" u="none" strike="noStrike" cap="none" dirty="0">
                          <a:latin typeface="Raleway"/>
                          <a:ea typeface="Raleway"/>
                          <a:cs typeface="Raleway"/>
                          <a:sym typeface="Raleway"/>
                        </a:rPr>
                        <a:t>- </a:t>
                      </a:r>
                      <a:r>
                        <a:rPr lang="en-US" sz="1400" i="1" u="none" strike="noStrike" cap="none" dirty="0">
                          <a:latin typeface="Raleway"/>
                          <a:ea typeface="Raleway"/>
                          <a:cs typeface="Raleway"/>
                          <a:sym typeface="Raleway"/>
                        </a:rPr>
                        <a:t>online</a:t>
                      </a:r>
                      <a:endParaRPr sz="1400" i="1" u="none" strike="noStrike" cap="none" dirty="0">
                        <a:latin typeface="Raleway"/>
                        <a:ea typeface="Raleway"/>
                        <a:cs typeface="Raleway"/>
                        <a:sym typeface="Raleway"/>
                      </a:endParaRPr>
                    </a:p>
                  </a:txBody>
                  <a:tcPr marL="63500" marR="63500" marT="63500" marB="63500" anchor="ctr">
                    <a:solidFill>
                      <a:srgbClr val="D9D2E9"/>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Raleway"/>
                          <a:ea typeface="Raleway"/>
                          <a:cs typeface="Raleway"/>
                          <a:sym typeface="Raleway"/>
                        </a:rPr>
                        <a:t>Yoga Break</a:t>
                      </a:r>
                      <a:endParaRPr sz="1400" u="none" strike="noStrike" cap="none">
                        <a:latin typeface="Raleway"/>
                        <a:ea typeface="Raleway"/>
                        <a:cs typeface="Raleway"/>
                        <a:sym typeface="Raleway"/>
                      </a:endParaRPr>
                    </a:p>
                  </a:txBody>
                  <a:tcPr marL="63500" marR="63500" marT="63500" marB="63500" anchor="ctr">
                    <a:solidFill>
                      <a:srgbClr val="CFE2F3"/>
                    </a:solidFill>
                  </a:tcPr>
                </a:tc>
                <a:extLst>
                  <a:ext uri="{0D108BD9-81ED-4DB2-BD59-A6C34878D82A}">
                    <a16:rowId xmlns:a16="http://schemas.microsoft.com/office/drawing/2014/main" val="10002"/>
                  </a:ext>
                </a:extLst>
              </a:tr>
              <a:tr h="730675">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latin typeface="Raleway"/>
                          <a:ea typeface="Raleway"/>
                          <a:cs typeface="Raleway"/>
                          <a:sym typeface="Raleway"/>
                        </a:rPr>
                        <a:t>8:40-9:20</a:t>
                      </a:r>
                      <a:endParaRPr sz="1400" b="1" u="none" strike="noStrike" cap="none" dirty="0">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latin typeface="Raleway"/>
                          <a:ea typeface="Raleway"/>
                          <a:cs typeface="Raleway"/>
                          <a:sym typeface="Raleway"/>
                        </a:rPr>
                        <a:t>40 min</a:t>
                      </a:r>
                      <a:endParaRPr sz="1400" b="1" u="none" strike="noStrike" cap="none" dirty="0">
                        <a:latin typeface="Raleway"/>
                        <a:ea typeface="Raleway"/>
                        <a:cs typeface="Raleway"/>
                        <a:sym typeface="Raleway"/>
                      </a:endParaRPr>
                    </a:p>
                  </a:txBody>
                  <a:tcPr marL="63500" marR="63500" marT="63500" marB="6350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Raleway"/>
                          <a:ea typeface="Raleway"/>
                          <a:cs typeface="Raleway"/>
                          <a:sym typeface="Raleway"/>
                        </a:rPr>
                        <a:t>Math Lesson or ELA - </a:t>
                      </a:r>
                      <a:r>
                        <a:rPr lang="en-US" sz="1400" i="1" u="none" strike="noStrike" cap="none" dirty="0">
                          <a:latin typeface="Raleway"/>
                          <a:ea typeface="Raleway"/>
                          <a:cs typeface="Raleway"/>
                          <a:sym typeface="Raleway"/>
                        </a:rPr>
                        <a:t>online</a:t>
                      </a:r>
                      <a:endParaRPr sz="1400" i="1" u="none" strike="noStrike" cap="none" dirty="0">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400"/>
                        <a:buFont typeface="Arial"/>
                        <a:buNone/>
                      </a:pPr>
                      <a:r>
                        <a:rPr lang="en-US" sz="1400" i="1" u="none" strike="noStrike" cap="none" dirty="0">
                          <a:latin typeface="Raleway"/>
                          <a:ea typeface="Raleway"/>
                          <a:cs typeface="Raleway"/>
                          <a:sym typeface="Raleway"/>
                        </a:rPr>
                        <a:t>On Zoom for digital manipulatives and breakout rooms</a:t>
                      </a:r>
                      <a:endParaRPr sz="1400" u="none" strike="noStrike" cap="none" dirty="0">
                        <a:latin typeface="Raleway"/>
                        <a:ea typeface="Raleway"/>
                        <a:cs typeface="Raleway"/>
                        <a:sym typeface="Raleway"/>
                      </a:endParaRPr>
                    </a:p>
                  </a:txBody>
                  <a:tcPr marL="63500" marR="63500" marT="63500" marB="63500" anchor="ctr">
                    <a:solidFill>
                      <a:srgbClr val="D9D2E9"/>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Raleway"/>
                          <a:ea typeface="Raleway"/>
                          <a:cs typeface="Raleway"/>
                          <a:sym typeface="Raleway"/>
                        </a:rPr>
                        <a:t>Math Lesson or ELA</a:t>
                      </a:r>
                      <a:endParaRPr sz="1400" u="none" strike="noStrike" cap="none" dirty="0">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400"/>
                        <a:buFont typeface="Arial"/>
                        <a:buNone/>
                      </a:pPr>
                      <a:r>
                        <a:rPr lang="en-US" sz="1400" i="1" u="none" strike="noStrike" cap="none" dirty="0">
                          <a:latin typeface="Raleway"/>
                          <a:ea typeface="Raleway"/>
                          <a:cs typeface="Raleway"/>
                          <a:sym typeface="Raleway"/>
                        </a:rPr>
                        <a:t>Students engage in person whole class and in small groups .</a:t>
                      </a:r>
                      <a:endParaRPr sz="1400" u="none" strike="noStrike" cap="none" dirty="0">
                        <a:latin typeface="Raleway"/>
                        <a:ea typeface="Raleway"/>
                        <a:cs typeface="Raleway"/>
                        <a:sym typeface="Raleway"/>
                      </a:endParaRPr>
                    </a:p>
                  </a:txBody>
                  <a:tcPr marL="63500" marR="63500" marT="63500" marB="63500" anchor="ctr">
                    <a:solidFill>
                      <a:srgbClr val="CFE2F3"/>
                    </a:solidFill>
                  </a:tcPr>
                </a:tc>
                <a:extLst>
                  <a:ext uri="{0D108BD9-81ED-4DB2-BD59-A6C34878D82A}">
                    <a16:rowId xmlns:a16="http://schemas.microsoft.com/office/drawing/2014/main" val="10003"/>
                  </a:ext>
                </a:extLst>
              </a:tr>
              <a:tr h="1543625">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Raleway"/>
                          <a:ea typeface="Raleway"/>
                          <a:cs typeface="Raleway"/>
                          <a:sym typeface="Raleway"/>
                        </a:rPr>
                        <a:t>9:20-9:35 (15 min)/Grades 1-2</a:t>
                      </a:r>
                      <a:endParaRPr/>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Raleway"/>
                          <a:ea typeface="Raleway"/>
                          <a:cs typeface="Raleway"/>
                          <a:sym typeface="Raleway"/>
                        </a:rPr>
                        <a:t>9:40- 9:55 (15min)/Grades 3-4</a:t>
                      </a:r>
                      <a:endParaRPr/>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Raleway"/>
                          <a:ea typeface="Raleway"/>
                          <a:cs typeface="Raleway"/>
                          <a:sym typeface="Raleway"/>
                        </a:rPr>
                        <a:t>10:00- 10:15 (15min)/Grade 5-6</a:t>
                      </a:r>
                      <a:endParaRPr sz="1400" b="1" u="none" strike="noStrike" cap="none">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400"/>
                        <a:buFont typeface="Arial"/>
                        <a:buNone/>
                      </a:pPr>
                      <a:endParaRPr sz="1400" b="1" u="none" strike="noStrike" cap="none">
                        <a:latin typeface="Raleway"/>
                        <a:ea typeface="Raleway"/>
                        <a:cs typeface="Raleway"/>
                        <a:sym typeface="Raleway"/>
                      </a:endParaRPr>
                    </a:p>
                  </a:txBody>
                  <a:tcPr marL="63500" marR="63500" marT="63500" marB="6350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Raleway"/>
                          <a:ea typeface="Raleway"/>
                          <a:cs typeface="Raleway"/>
                          <a:sym typeface="Raleway"/>
                        </a:rPr>
                        <a:t>RECESS </a:t>
                      </a:r>
                      <a:endParaRPr sz="1400" u="none" strike="noStrike" cap="none" dirty="0">
                        <a:latin typeface="Raleway"/>
                        <a:ea typeface="Raleway"/>
                        <a:cs typeface="Raleway"/>
                        <a:sym typeface="Raleway"/>
                      </a:endParaRPr>
                    </a:p>
                  </a:txBody>
                  <a:tcPr marL="63500" marR="63500" marT="63500" marB="6350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latin typeface="Raleway"/>
                          <a:ea typeface="Raleway"/>
                          <a:cs typeface="Raleway"/>
                          <a:sym typeface="Raleway"/>
                        </a:rPr>
                        <a:t>RECESS (Zones will be established for each grade level)</a:t>
                      </a:r>
                      <a:endParaRPr sz="1400" u="none" strike="noStrike" cap="none">
                        <a:latin typeface="Raleway"/>
                        <a:ea typeface="Raleway"/>
                        <a:cs typeface="Raleway"/>
                        <a:sym typeface="Raleway"/>
                      </a:endParaRPr>
                    </a:p>
                  </a:txBody>
                  <a:tcPr marL="63500" marR="63500" marT="63500" marB="63500" anchor="ctr"/>
                </a:tc>
                <a:extLst>
                  <a:ext uri="{0D108BD9-81ED-4DB2-BD59-A6C34878D82A}">
                    <a16:rowId xmlns:a16="http://schemas.microsoft.com/office/drawing/2014/main" val="10004"/>
                  </a:ext>
                </a:extLst>
              </a:tr>
              <a:tr h="933925">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Raleway"/>
                          <a:ea typeface="Raleway"/>
                          <a:cs typeface="Raleway"/>
                          <a:sym typeface="Raleway"/>
                        </a:rPr>
                        <a:t>9:35-10:35</a:t>
                      </a:r>
                      <a:endParaRPr sz="1400" b="1" u="none" strike="noStrike" cap="none">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Raleway"/>
                          <a:ea typeface="Raleway"/>
                          <a:cs typeface="Raleway"/>
                          <a:sym typeface="Raleway"/>
                        </a:rPr>
                        <a:t>1 hour</a:t>
                      </a:r>
                      <a:endParaRPr sz="1400" b="1" u="none" strike="noStrike" cap="none">
                        <a:latin typeface="Raleway"/>
                        <a:ea typeface="Raleway"/>
                        <a:cs typeface="Raleway"/>
                        <a:sym typeface="Raleway"/>
                      </a:endParaRPr>
                    </a:p>
                  </a:txBody>
                  <a:tcPr marL="63500" marR="63500" marT="63500" marB="6350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Raleway"/>
                          <a:ea typeface="Raleway"/>
                          <a:cs typeface="Raleway"/>
                          <a:sym typeface="Raleway"/>
                        </a:rPr>
                        <a:t>Language Arts or Math - </a:t>
                      </a:r>
                      <a:r>
                        <a:rPr lang="en-US" sz="1400" i="1" u="none" strike="noStrike" cap="none">
                          <a:solidFill>
                            <a:schemeClr val="dk1"/>
                          </a:solidFill>
                          <a:latin typeface="Raleway"/>
                          <a:ea typeface="Raleway"/>
                          <a:cs typeface="Raleway"/>
                          <a:sym typeface="Raleway"/>
                        </a:rPr>
                        <a:t>online</a:t>
                      </a:r>
                      <a:endParaRPr sz="1400" i="1" u="none" strike="noStrike" cap="none">
                        <a:solidFill>
                          <a:schemeClr val="dk1"/>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400"/>
                        <a:buFont typeface="Arial"/>
                        <a:buNone/>
                      </a:pPr>
                      <a:r>
                        <a:rPr lang="en-US" sz="1400" i="1" u="none" strike="noStrike" cap="none">
                          <a:solidFill>
                            <a:schemeClr val="dk1"/>
                          </a:solidFill>
                          <a:latin typeface="Raleway"/>
                          <a:ea typeface="Raleway"/>
                          <a:cs typeface="Raleway"/>
                          <a:sym typeface="Raleway"/>
                        </a:rPr>
                        <a:t>Combination of 15-20 min online mini lessons </a:t>
                      </a:r>
                      <a:endParaRPr sz="1400" i="1" u="none" strike="noStrike" cap="none">
                        <a:solidFill>
                          <a:schemeClr val="dk1"/>
                        </a:solidFill>
                        <a:latin typeface="Raleway"/>
                        <a:ea typeface="Raleway"/>
                        <a:cs typeface="Raleway"/>
                        <a:sym typeface="Raleway"/>
                      </a:endParaRPr>
                    </a:p>
                    <a:p>
                      <a:pPr marL="0" marR="0" lvl="0" indent="0" algn="ctr" rtl="0">
                        <a:lnSpc>
                          <a:spcPct val="100000"/>
                        </a:lnSpc>
                        <a:spcBef>
                          <a:spcPts val="0"/>
                        </a:spcBef>
                        <a:spcAft>
                          <a:spcPts val="0"/>
                        </a:spcAft>
                        <a:buClr>
                          <a:schemeClr val="dk1"/>
                        </a:buClr>
                        <a:buSzPts val="1100"/>
                        <a:buFont typeface="Arial"/>
                        <a:buNone/>
                      </a:pPr>
                      <a:r>
                        <a:rPr lang="en-US" sz="1400" i="1" u="none" strike="noStrike" cap="none">
                          <a:solidFill>
                            <a:schemeClr val="dk1"/>
                          </a:solidFill>
                          <a:latin typeface="Raleway"/>
                          <a:ea typeface="Raleway"/>
                          <a:cs typeface="Raleway"/>
                          <a:sym typeface="Raleway"/>
                        </a:rPr>
                        <a:t>&amp; 15-30 min off-screen tasks</a:t>
                      </a:r>
                      <a:endParaRPr sz="1400" i="1" u="none" strike="noStrike" cap="none">
                        <a:solidFill>
                          <a:schemeClr val="dk1"/>
                        </a:solidFill>
                        <a:latin typeface="Raleway"/>
                        <a:ea typeface="Raleway"/>
                        <a:cs typeface="Raleway"/>
                        <a:sym typeface="Raleway"/>
                      </a:endParaRPr>
                    </a:p>
                  </a:txBody>
                  <a:tcPr marL="63500" marR="63500" marT="63500" marB="63500" anchor="ctr">
                    <a:solidFill>
                      <a:srgbClr val="D9D2E9"/>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Raleway"/>
                          <a:ea typeface="Raleway"/>
                          <a:cs typeface="Raleway"/>
                          <a:sym typeface="Raleway"/>
                        </a:rPr>
                        <a:t>Language Arts or Math </a:t>
                      </a:r>
                      <a:endParaRPr sz="1400" u="none" strike="noStrike" cap="none">
                        <a:solidFill>
                          <a:schemeClr val="dk1"/>
                        </a:solidFill>
                        <a:latin typeface="Raleway"/>
                        <a:ea typeface="Raleway"/>
                        <a:cs typeface="Raleway"/>
                        <a:sym typeface="Raleway"/>
                      </a:endParaRPr>
                    </a:p>
                    <a:p>
                      <a:pPr marL="0" marR="0" lvl="0" indent="0" algn="ctr" rtl="0">
                        <a:lnSpc>
                          <a:spcPct val="100000"/>
                        </a:lnSpc>
                        <a:spcBef>
                          <a:spcPts val="0"/>
                        </a:spcBef>
                        <a:spcAft>
                          <a:spcPts val="0"/>
                        </a:spcAft>
                        <a:buClr>
                          <a:schemeClr val="dk1"/>
                        </a:buClr>
                        <a:buSzPts val="1100"/>
                        <a:buFont typeface="Arial"/>
                        <a:buNone/>
                      </a:pPr>
                      <a:r>
                        <a:rPr lang="en-US" sz="1400" i="1" u="none" strike="noStrike" cap="none">
                          <a:solidFill>
                            <a:schemeClr val="dk1"/>
                          </a:solidFill>
                          <a:latin typeface="Raleway"/>
                          <a:ea typeface="Raleway"/>
                          <a:cs typeface="Raleway"/>
                          <a:sym typeface="Raleway"/>
                        </a:rPr>
                        <a:t>Students engage in person whole class and in small groups .</a:t>
                      </a:r>
                      <a:endParaRPr sz="1400" i="1" u="none" strike="noStrike" cap="none">
                        <a:solidFill>
                          <a:schemeClr val="dk1"/>
                        </a:solidFill>
                        <a:latin typeface="Raleway"/>
                        <a:ea typeface="Raleway"/>
                        <a:cs typeface="Raleway"/>
                        <a:sym typeface="Raleway"/>
                      </a:endParaRPr>
                    </a:p>
                  </a:txBody>
                  <a:tcPr marL="63500" marR="63500" marT="63500" marB="63500" anchor="ctr">
                    <a:solidFill>
                      <a:srgbClr val="CFE2F3"/>
                    </a:solidFill>
                  </a:tcPr>
                </a:tc>
                <a:extLst>
                  <a:ext uri="{0D108BD9-81ED-4DB2-BD59-A6C34878D82A}">
                    <a16:rowId xmlns:a16="http://schemas.microsoft.com/office/drawing/2014/main" val="10005"/>
                  </a:ext>
                </a:extLst>
              </a:tr>
              <a:tr h="52745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Raleway"/>
                          <a:ea typeface="Raleway"/>
                          <a:cs typeface="Raleway"/>
                          <a:sym typeface="Raleway"/>
                        </a:rPr>
                        <a:t>10:35-11:00</a:t>
                      </a:r>
                      <a:endParaRPr sz="1400" b="1" u="none" strike="noStrike" cap="none">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Raleway"/>
                          <a:ea typeface="Raleway"/>
                          <a:cs typeface="Raleway"/>
                          <a:sym typeface="Raleway"/>
                        </a:rPr>
                        <a:t>25 mins</a:t>
                      </a:r>
                      <a:endParaRPr sz="1400" b="1" u="none" strike="noStrike" cap="none">
                        <a:latin typeface="Raleway"/>
                        <a:ea typeface="Raleway"/>
                        <a:cs typeface="Raleway"/>
                        <a:sym typeface="Raleway"/>
                      </a:endParaRPr>
                    </a:p>
                  </a:txBody>
                  <a:tcPr marL="63500" marR="63500" marT="63500" marB="63500" anchor="ctr"/>
                </a:tc>
                <a:tc>
                  <a:txBody>
                    <a:bodyPr/>
                    <a:lstStyle/>
                    <a:p>
                      <a:pPr marL="0" marR="0" lvl="0" indent="0" algn="ctr" rtl="0">
                        <a:lnSpc>
                          <a:spcPct val="100000"/>
                        </a:lnSpc>
                        <a:spcBef>
                          <a:spcPts val="0"/>
                        </a:spcBef>
                        <a:spcAft>
                          <a:spcPts val="0"/>
                        </a:spcAft>
                        <a:buClr>
                          <a:schemeClr val="dk1"/>
                        </a:buClr>
                        <a:buSzPts val="1100"/>
                        <a:buFont typeface="Arial"/>
                        <a:buNone/>
                      </a:pPr>
                      <a:r>
                        <a:rPr lang="en-US" sz="1400" u="none" strike="noStrike" cap="none">
                          <a:solidFill>
                            <a:schemeClr val="dk1"/>
                          </a:solidFill>
                          <a:latin typeface="Raleway"/>
                          <a:ea typeface="Raleway"/>
                          <a:cs typeface="Raleway"/>
                          <a:sym typeface="Raleway"/>
                        </a:rPr>
                        <a:t>Social science Lesson - </a:t>
                      </a:r>
                      <a:r>
                        <a:rPr lang="en-US" sz="1400" i="1" u="none" strike="noStrike" cap="none">
                          <a:solidFill>
                            <a:schemeClr val="dk1"/>
                          </a:solidFill>
                          <a:latin typeface="Raleway"/>
                          <a:ea typeface="Raleway"/>
                          <a:cs typeface="Raleway"/>
                          <a:sym typeface="Raleway"/>
                        </a:rPr>
                        <a:t>online</a:t>
                      </a:r>
                      <a:endParaRPr sz="1400" i="1" u="none" strike="noStrike" cap="none">
                        <a:solidFill>
                          <a:schemeClr val="dk1"/>
                        </a:solidFill>
                        <a:latin typeface="Raleway"/>
                        <a:ea typeface="Raleway"/>
                        <a:cs typeface="Raleway"/>
                        <a:sym typeface="Raleway"/>
                      </a:endParaRPr>
                    </a:p>
                    <a:p>
                      <a:pPr marL="0" marR="0" lvl="0" indent="0" algn="ctr" rtl="0">
                        <a:lnSpc>
                          <a:spcPct val="100000"/>
                        </a:lnSpc>
                        <a:spcBef>
                          <a:spcPts val="0"/>
                        </a:spcBef>
                        <a:spcAft>
                          <a:spcPts val="0"/>
                        </a:spcAft>
                        <a:buClr>
                          <a:schemeClr val="dk1"/>
                        </a:buClr>
                        <a:buSzPts val="1100"/>
                        <a:buFont typeface="Arial"/>
                        <a:buNone/>
                      </a:pPr>
                      <a:r>
                        <a:rPr lang="en-US" sz="1400" i="1" u="none" strike="noStrike" cap="none">
                          <a:solidFill>
                            <a:schemeClr val="dk1"/>
                          </a:solidFill>
                          <a:latin typeface="Raleway"/>
                          <a:ea typeface="Raleway"/>
                          <a:cs typeface="Raleway"/>
                          <a:sym typeface="Raleway"/>
                        </a:rPr>
                        <a:t>On Zoom and breakout rooms</a:t>
                      </a:r>
                      <a:endParaRPr sz="1400" u="none" strike="noStrike" cap="none">
                        <a:latin typeface="Raleway"/>
                        <a:ea typeface="Raleway"/>
                        <a:cs typeface="Raleway"/>
                        <a:sym typeface="Raleway"/>
                      </a:endParaRPr>
                    </a:p>
                  </a:txBody>
                  <a:tcPr marL="63500" marR="63500" marT="63500" marB="63500" anchor="ctr">
                    <a:solidFill>
                      <a:srgbClr val="D9D2E9"/>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Raleway"/>
                          <a:ea typeface="Raleway"/>
                          <a:cs typeface="Raleway"/>
                          <a:sym typeface="Raleway"/>
                        </a:rPr>
                        <a:t>Social Science Lesson</a:t>
                      </a:r>
                      <a:endParaRPr sz="1400" u="none" strike="noStrike" cap="none">
                        <a:solidFill>
                          <a:schemeClr val="dk1"/>
                        </a:solidFill>
                        <a:latin typeface="Raleway"/>
                        <a:ea typeface="Raleway"/>
                        <a:cs typeface="Raleway"/>
                        <a:sym typeface="Raleway"/>
                      </a:endParaRPr>
                    </a:p>
                    <a:p>
                      <a:pPr marL="0" marR="0" lvl="0" indent="0" algn="ctr" rtl="0">
                        <a:lnSpc>
                          <a:spcPct val="100000"/>
                        </a:lnSpc>
                        <a:spcBef>
                          <a:spcPts val="0"/>
                        </a:spcBef>
                        <a:spcAft>
                          <a:spcPts val="0"/>
                        </a:spcAft>
                        <a:buClr>
                          <a:schemeClr val="dk1"/>
                        </a:buClr>
                        <a:buSzPts val="1100"/>
                        <a:buFont typeface="Arial"/>
                        <a:buNone/>
                      </a:pPr>
                      <a:r>
                        <a:rPr lang="en-US" sz="1400" i="1" u="none" strike="noStrike" cap="none">
                          <a:solidFill>
                            <a:schemeClr val="dk1"/>
                          </a:solidFill>
                          <a:latin typeface="Raleway"/>
                          <a:ea typeface="Raleway"/>
                          <a:cs typeface="Raleway"/>
                          <a:sym typeface="Raleway"/>
                        </a:rPr>
                        <a:t>Students engage in person whole class and in small groups .</a:t>
                      </a:r>
                      <a:endParaRPr sz="1400" u="none" strike="noStrike" cap="none">
                        <a:solidFill>
                          <a:schemeClr val="dk1"/>
                        </a:solidFill>
                        <a:latin typeface="Raleway"/>
                        <a:ea typeface="Raleway"/>
                        <a:cs typeface="Raleway"/>
                        <a:sym typeface="Raleway"/>
                      </a:endParaRPr>
                    </a:p>
                  </a:txBody>
                  <a:tcPr marL="63500" marR="63500" marT="63500" marB="63500" anchor="ctr">
                    <a:solidFill>
                      <a:srgbClr val="CFE2F3"/>
                    </a:solidFill>
                  </a:tcPr>
                </a:tc>
                <a:extLst>
                  <a:ext uri="{0D108BD9-81ED-4DB2-BD59-A6C34878D82A}">
                    <a16:rowId xmlns:a16="http://schemas.microsoft.com/office/drawing/2014/main" val="10006"/>
                  </a:ext>
                </a:extLst>
              </a:tr>
              <a:tr h="52745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Raleway"/>
                          <a:ea typeface="Raleway"/>
                          <a:cs typeface="Raleway"/>
                          <a:sym typeface="Raleway"/>
                        </a:rPr>
                        <a:t>11:20-12:00</a:t>
                      </a:r>
                      <a:endParaRPr sz="1400" b="1" u="none" strike="noStrike" cap="none">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Raleway"/>
                          <a:ea typeface="Raleway"/>
                          <a:cs typeface="Raleway"/>
                          <a:sym typeface="Raleway"/>
                        </a:rPr>
                        <a:t>40 min</a:t>
                      </a:r>
                      <a:endParaRPr sz="1400" b="1" u="none" strike="noStrike" cap="none">
                        <a:latin typeface="Raleway"/>
                        <a:ea typeface="Raleway"/>
                        <a:cs typeface="Raleway"/>
                        <a:sym typeface="Raleway"/>
                      </a:endParaRPr>
                    </a:p>
                  </a:txBody>
                  <a:tcPr marL="63500" marR="63500" marT="63500" marB="6350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Raleway"/>
                          <a:ea typeface="Raleway"/>
                          <a:cs typeface="Raleway"/>
                          <a:sym typeface="Raleway"/>
                        </a:rPr>
                        <a:t>LUNCH (</a:t>
                      </a:r>
                      <a:r>
                        <a:rPr lang="en-US" sz="1400" u="none" strike="noStrike" cap="none" dirty="0" smtClean="0">
                          <a:latin typeface="Raleway"/>
                          <a:ea typeface="Raleway"/>
                          <a:cs typeface="Raleway"/>
                          <a:sym typeface="Raleway"/>
                        </a:rPr>
                        <a:t>11:20</a:t>
                      </a:r>
                      <a:r>
                        <a:rPr lang="en-US" sz="1400" u="none" strike="noStrike" cap="none" baseline="0" dirty="0" smtClean="0">
                          <a:latin typeface="Raleway"/>
                          <a:ea typeface="Raleway"/>
                          <a:cs typeface="Raleway"/>
                          <a:sym typeface="Raleway"/>
                        </a:rPr>
                        <a:t> -12:00</a:t>
                      </a:r>
                      <a:r>
                        <a:rPr lang="en-US" sz="1400" u="none" strike="noStrike" cap="none" dirty="0" smtClean="0">
                          <a:latin typeface="Raleway"/>
                          <a:ea typeface="Raleway"/>
                          <a:cs typeface="Raleway"/>
                          <a:sym typeface="Raleway"/>
                        </a:rPr>
                        <a:t>)</a:t>
                      </a:r>
                      <a:endParaRPr sz="1400" u="none" strike="noStrike" cap="none" dirty="0">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Raleway"/>
                          <a:ea typeface="Raleway"/>
                          <a:cs typeface="Raleway"/>
                          <a:sym typeface="Raleway"/>
                        </a:rPr>
                        <a:t>Lunch already provided</a:t>
                      </a:r>
                      <a:endParaRPr sz="1400" u="none" strike="noStrike" cap="none" dirty="0">
                        <a:latin typeface="Raleway"/>
                        <a:ea typeface="Raleway"/>
                        <a:cs typeface="Raleway"/>
                        <a:sym typeface="Raleway"/>
                      </a:endParaRPr>
                    </a:p>
                  </a:txBody>
                  <a:tcPr marL="63500" marR="63500" marT="63500" marB="6350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Raleway"/>
                          <a:ea typeface="Raleway"/>
                          <a:cs typeface="Raleway"/>
                          <a:sym typeface="Raleway"/>
                        </a:rPr>
                        <a:t>LUNCH (</a:t>
                      </a:r>
                      <a:r>
                        <a:rPr lang="en-US" sz="1400" u="none" strike="noStrike" cap="none" dirty="0" smtClean="0">
                          <a:latin typeface="Raleway"/>
                          <a:ea typeface="Raleway"/>
                          <a:cs typeface="Raleway"/>
                          <a:sym typeface="Raleway"/>
                        </a:rPr>
                        <a:t>11:20-</a:t>
                      </a:r>
                      <a:r>
                        <a:rPr lang="en-US" sz="1400" u="none" strike="noStrike" cap="none" baseline="0" dirty="0" smtClean="0">
                          <a:latin typeface="Raleway"/>
                          <a:ea typeface="Raleway"/>
                          <a:cs typeface="Raleway"/>
                          <a:sym typeface="Raleway"/>
                        </a:rPr>
                        <a:t>12:00</a:t>
                      </a:r>
                      <a:r>
                        <a:rPr lang="en-US" sz="1400" u="none" strike="noStrike" cap="none" dirty="0" smtClean="0">
                          <a:latin typeface="Raleway"/>
                          <a:ea typeface="Raleway"/>
                          <a:cs typeface="Raleway"/>
                          <a:sym typeface="Raleway"/>
                        </a:rPr>
                        <a:t>)</a:t>
                      </a:r>
                      <a:endParaRPr sz="1400" u="none" strike="noStrike" cap="none" dirty="0">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Raleway"/>
                          <a:ea typeface="Raleway"/>
                          <a:cs typeface="Raleway"/>
                          <a:sym typeface="Raleway"/>
                        </a:rPr>
                        <a:t>Grab a bag for today’s &amp; tomorrow’s lunch to take home</a:t>
                      </a:r>
                      <a:endParaRPr sz="1400" u="none" strike="noStrike" cap="none" dirty="0">
                        <a:latin typeface="Raleway"/>
                        <a:ea typeface="Raleway"/>
                        <a:cs typeface="Raleway"/>
                        <a:sym typeface="Raleway"/>
                      </a:endParaRPr>
                    </a:p>
                  </a:txBody>
                  <a:tcPr marL="63500" marR="63500" marT="63500" marB="63500" anchor="ctr"/>
                </a:tc>
                <a:extLst>
                  <a:ext uri="{0D108BD9-81ED-4DB2-BD59-A6C34878D82A}">
                    <a16:rowId xmlns:a16="http://schemas.microsoft.com/office/drawing/2014/main" val="10007"/>
                  </a:ext>
                </a:extLst>
              </a:tr>
              <a:tr h="3242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latin typeface="Raleway"/>
                          <a:ea typeface="Raleway"/>
                          <a:cs typeface="Raleway"/>
                          <a:sym typeface="Raleway"/>
                        </a:rPr>
                        <a:t>12:00-2:00</a:t>
                      </a:r>
                      <a:endParaRPr sz="1400" b="1" u="none" strike="noStrike" cap="none">
                        <a:latin typeface="Raleway"/>
                        <a:ea typeface="Raleway"/>
                        <a:cs typeface="Raleway"/>
                        <a:sym typeface="Raleway"/>
                      </a:endParaRPr>
                    </a:p>
                  </a:txBody>
                  <a:tcPr marL="63500" marR="63500" marT="63500" marB="63500" anchor="ctr"/>
                </a:tc>
                <a:tc gridSpan="2">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latin typeface="Raleway"/>
                          <a:ea typeface="Raleway"/>
                          <a:cs typeface="Raleway"/>
                          <a:sym typeface="Raleway"/>
                        </a:rPr>
                        <a:t>Asynchronous work time and small group targeted instruction</a:t>
                      </a:r>
                      <a:endParaRPr sz="1400" i="1" u="none" strike="noStrike" cap="none" dirty="0">
                        <a:latin typeface="Raleway"/>
                        <a:ea typeface="Raleway"/>
                        <a:cs typeface="Raleway"/>
                        <a:sym typeface="Raleway"/>
                      </a:endParaRPr>
                    </a:p>
                  </a:txBody>
                  <a:tcPr marL="63500" marR="63500" marT="63500" marB="63500" anchor="ctr"/>
                </a:tc>
                <a:tc hMerge="1">
                  <a:txBody>
                    <a:bodyPr/>
                    <a:lstStyle/>
                    <a:p>
                      <a:endParaRPr lang="en-US"/>
                    </a:p>
                  </a:txBody>
                  <a:tcPr/>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c59c4a4545_0_7"/>
          <p:cNvSpPr txBox="1">
            <a:spLocks noGrp="1"/>
          </p:cNvSpPr>
          <p:nvPr>
            <p:ph type="subTitle" idx="1"/>
          </p:nvPr>
        </p:nvSpPr>
        <p:spPr>
          <a:xfrm>
            <a:off x="124100" y="1563325"/>
            <a:ext cx="4696500" cy="50775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1600"/>
              </a:spcBef>
              <a:spcAft>
                <a:spcPts val="0"/>
              </a:spcAft>
              <a:buSzPts val="3700"/>
              <a:buNone/>
            </a:pPr>
            <a:endParaRPr sz="1200">
              <a:solidFill>
                <a:schemeClr val="dk1"/>
              </a:solidFill>
              <a:latin typeface="Calibri"/>
              <a:ea typeface="Calibri"/>
              <a:cs typeface="Calibri"/>
              <a:sym typeface="Calibri"/>
            </a:endParaRPr>
          </a:p>
          <a:p>
            <a:pPr marL="0" lvl="0" indent="0" algn="l" rtl="0">
              <a:lnSpc>
                <a:spcPct val="115000"/>
              </a:lnSpc>
              <a:spcBef>
                <a:spcPts val="1600"/>
              </a:spcBef>
              <a:spcAft>
                <a:spcPts val="0"/>
              </a:spcAft>
              <a:buSzPts val="3700"/>
              <a:buNone/>
            </a:pPr>
            <a:endParaRPr sz="2400">
              <a:solidFill>
                <a:srgbClr val="2C2C25"/>
              </a:solidFill>
              <a:latin typeface="Calibri"/>
              <a:ea typeface="Calibri"/>
              <a:cs typeface="Calibri"/>
              <a:sym typeface="Calibri"/>
            </a:endParaRPr>
          </a:p>
          <a:p>
            <a:pPr marL="0" lvl="0" indent="0" algn="l" rtl="0">
              <a:lnSpc>
                <a:spcPct val="115000"/>
              </a:lnSpc>
              <a:spcBef>
                <a:spcPts val="1600"/>
              </a:spcBef>
              <a:spcAft>
                <a:spcPts val="0"/>
              </a:spcAft>
              <a:buSzPts val="3700"/>
              <a:buNone/>
            </a:pPr>
            <a:endParaRPr sz="2400">
              <a:solidFill>
                <a:srgbClr val="2C2C25"/>
              </a:solidFill>
              <a:latin typeface="Calibri"/>
              <a:ea typeface="Calibri"/>
              <a:cs typeface="Calibri"/>
              <a:sym typeface="Calibri"/>
            </a:endParaRPr>
          </a:p>
          <a:p>
            <a:pPr marL="0" lvl="0" indent="0" algn="l" rtl="0">
              <a:lnSpc>
                <a:spcPct val="150000"/>
              </a:lnSpc>
              <a:spcBef>
                <a:spcPts val="1600"/>
              </a:spcBef>
              <a:spcAft>
                <a:spcPts val="0"/>
              </a:spcAft>
              <a:buSzPts val="3700"/>
              <a:buNone/>
            </a:pPr>
            <a:endParaRPr sz="2000">
              <a:solidFill>
                <a:srgbClr val="2C2C25"/>
              </a:solidFill>
              <a:latin typeface="Century Gothic"/>
              <a:ea typeface="Century Gothic"/>
              <a:cs typeface="Century Gothic"/>
              <a:sym typeface="Century Gothic"/>
            </a:endParaRPr>
          </a:p>
          <a:p>
            <a:pPr marL="1219200" lvl="0" indent="0" algn="l" rtl="0">
              <a:lnSpc>
                <a:spcPct val="150000"/>
              </a:lnSpc>
              <a:spcBef>
                <a:spcPts val="1600"/>
              </a:spcBef>
              <a:spcAft>
                <a:spcPts val="0"/>
              </a:spcAft>
              <a:buSzPts val="3700"/>
              <a:buNone/>
            </a:pPr>
            <a:r>
              <a:rPr lang="en-US" sz="2000">
                <a:solidFill>
                  <a:srgbClr val="2C2C25"/>
                </a:solidFill>
                <a:latin typeface="Century Gothic"/>
                <a:ea typeface="Century Gothic"/>
                <a:cs typeface="Century Gothic"/>
                <a:sym typeface="Century Gothic"/>
              </a:rPr>
              <a:t> </a:t>
            </a:r>
            <a:endParaRPr sz="2000">
              <a:solidFill>
                <a:srgbClr val="2C2C25"/>
              </a:solidFill>
              <a:latin typeface="Century Gothic"/>
              <a:ea typeface="Century Gothic"/>
              <a:cs typeface="Century Gothic"/>
              <a:sym typeface="Century Gothic"/>
            </a:endParaRPr>
          </a:p>
          <a:p>
            <a:pPr marL="0" lvl="0" indent="0" algn="l" rtl="0">
              <a:lnSpc>
                <a:spcPct val="150000"/>
              </a:lnSpc>
              <a:spcBef>
                <a:spcPts val="1600"/>
              </a:spcBef>
              <a:spcAft>
                <a:spcPts val="0"/>
              </a:spcAft>
              <a:buSzPts val="3700"/>
              <a:buNone/>
            </a:pPr>
            <a:endParaRPr sz="2000">
              <a:solidFill>
                <a:srgbClr val="2C2C25"/>
              </a:solidFill>
              <a:latin typeface="Century Gothic"/>
              <a:ea typeface="Century Gothic"/>
              <a:cs typeface="Century Gothic"/>
              <a:sym typeface="Century Gothic"/>
            </a:endParaRPr>
          </a:p>
          <a:p>
            <a:pPr marL="0" lvl="0" indent="0" algn="l" rtl="0">
              <a:lnSpc>
                <a:spcPct val="115000"/>
              </a:lnSpc>
              <a:spcBef>
                <a:spcPts val="1600"/>
              </a:spcBef>
              <a:spcAft>
                <a:spcPts val="0"/>
              </a:spcAft>
              <a:buClr>
                <a:schemeClr val="dk1"/>
              </a:buClr>
              <a:buSzPts val="1500"/>
              <a:buFont typeface="Arial"/>
              <a:buNone/>
            </a:pPr>
            <a:endParaRPr sz="36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500"/>
              <a:buFont typeface="Arial"/>
              <a:buNone/>
            </a:pPr>
            <a:endParaRPr sz="2800">
              <a:solidFill>
                <a:schemeClr val="dk1"/>
              </a:solidFill>
              <a:latin typeface="Times New Roman"/>
              <a:ea typeface="Times New Roman"/>
              <a:cs typeface="Times New Roman"/>
              <a:sym typeface="Times New Roman"/>
            </a:endParaRPr>
          </a:p>
          <a:p>
            <a:pPr marL="0" lvl="0" indent="0" algn="ctr" rtl="0">
              <a:lnSpc>
                <a:spcPct val="100000"/>
              </a:lnSpc>
              <a:spcBef>
                <a:spcPts val="0"/>
              </a:spcBef>
              <a:spcAft>
                <a:spcPts val="0"/>
              </a:spcAft>
              <a:buSzPts val="3700"/>
              <a:buNone/>
            </a:pPr>
            <a:endParaRPr/>
          </a:p>
        </p:txBody>
      </p:sp>
      <p:pic>
        <p:nvPicPr>
          <p:cNvPr id="140" name="Google Shape;140;gc59c4a4545_0_7"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141" name="Google Shape;141;gc59c4a4545_0_7"/>
          <p:cNvSpPr txBox="1"/>
          <p:nvPr/>
        </p:nvSpPr>
        <p:spPr>
          <a:xfrm>
            <a:off x="2968150" y="295500"/>
            <a:ext cx="9060300" cy="627900"/>
          </a:xfrm>
          <a:prstGeom prst="rect">
            <a:avLst/>
          </a:prstGeom>
          <a:noFill/>
          <a:ln>
            <a:noFill/>
          </a:ln>
        </p:spPr>
        <p:txBody>
          <a:bodyPr spcFirstLastPara="1" wrap="square" lIns="91425" tIns="91425" rIns="91425" bIns="91425" anchor="t" anchorCtr="0">
            <a:spAutoFit/>
          </a:bodyPr>
          <a:lstStyle/>
          <a:p>
            <a:pPr marL="0" marR="0" lvl="0" indent="0" algn="r" rtl="0">
              <a:lnSpc>
                <a:spcPct val="90000"/>
              </a:lnSpc>
              <a:spcBef>
                <a:spcPts val="0"/>
              </a:spcBef>
              <a:spcAft>
                <a:spcPts val="0"/>
              </a:spcAft>
              <a:buClr>
                <a:srgbClr val="000000"/>
              </a:buClr>
              <a:buSzPts val="4000"/>
              <a:buFont typeface="Arial"/>
              <a:buNone/>
            </a:pPr>
            <a:r>
              <a:rPr lang="en-US" sz="3200" b="1" i="0" u="none" strike="noStrike" cap="none">
                <a:solidFill>
                  <a:schemeClr val="dk1"/>
                </a:solidFill>
                <a:latin typeface="Raleway"/>
                <a:ea typeface="Raleway"/>
                <a:cs typeface="Raleway"/>
                <a:sym typeface="Raleway"/>
              </a:rPr>
              <a:t>Parent Meeting </a:t>
            </a:r>
            <a:endParaRPr sz="3200" b="1" i="0" u="none" strike="noStrike" cap="none">
              <a:solidFill>
                <a:srgbClr val="000000"/>
              </a:solidFill>
              <a:latin typeface="Raleway"/>
              <a:ea typeface="Raleway"/>
              <a:cs typeface="Raleway"/>
              <a:sym typeface="Raleway"/>
            </a:endParaRPr>
          </a:p>
        </p:txBody>
      </p:sp>
      <p:sp>
        <p:nvSpPr>
          <p:cNvPr id="142" name="Google Shape;142;gc59c4a4545_0_7"/>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762000" marR="762000" lvl="0" indent="0" algn="l" rtl="0">
              <a:lnSpc>
                <a:spcPct val="105416"/>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 </a:t>
            </a:r>
            <a:endParaRPr sz="1100" b="0" i="0" u="none" strike="noStrike" cap="none">
              <a:solidFill>
                <a:srgbClr val="000000"/>
              </a:solidFill>
              <a:latin typeface="Calibri"/>
              <a:ea typeface="Calibri"/>
              <a:cs typeface="Calibri"/>
              <a:sym typeface="Calibri"/>
            </a:endParaRPr>
          </a:p>
        </p:txBody>
      </p:sp>
      <p:sp>
        <p:nvSpPr>
          <p:cNvPr id="143" name="Google Shape;143;gc59c4a4545_0_7"/>
          <p:cNvSpPr txBox="1"/>
          <p:nvPr/>
        </p:nvSpPr>
        <p:spPr>
          <a:xfrm>
            <a:off x="452475" y="1983975"/>
            <a:ext cx="4368000" cy="554100"/>
          </a:xfrm>
          <a:prstGeom prst="rect">
            <a:avLst/>
          </a:prstGeom>
          <a:noFill/>
          <a:ln>
            <a:noFill/>
          </a:ln>
        </p:spPr>
        <p:txBody>
          <a:bodyPr spcFirstLastPara="1" wrap="square" lIns="91425" tIns="91425" rIns="91425" bIns="91425" anchor="t" anchorCtr="0">
            <a:spAutoFit/>
          </a:bodyPr>
          <a:lstStyle/>
          <a:p>
            <a:pPr marL="914400" marR="0" lvl="0" indent="0" algn="l" rtl="0">
              <a:lnSpc>
                <a:spcPct val="115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44" name="Google Shape;144;gc59c4a4545_0_7"/>
          <p:cNvSpPr txBox="1"/>
          <p:nvPr/>
        </p:nvSpPr>
        <p:spPr>
          <a:xfrm>
            <a:off x="578000" y="2131425"/>
            <a:ext cx="6936000" cy="3847946"/>
          </a:xfrm>
          <a:prstGeom prst="rect">
            <a:avLst/>
          </a:prstGeom>
          <a:noFill/>
          <a:ln>
            <a:noFill/>
          </a:ln>
        </p:spPr>
        <p:txBody>
          <a:bodyPr spcFirstLastPara="1" wrap="square" lIns="91425" tIns="91425" rIns="91425" bIns="91425" anchor="t" anchorCtr="0">
            <a:spAutoFit/>
          </a:bodyPr>
          <a:lstStyle/>
          <a:p>
            <a:pPr marL="457200" marR="0" lvl="0" indent="-374650" algn="l" rtl="0">
              <a:lnSpc>
                <a:spcPct val="115000"/>
              </a:lnSpc>
              <a:spcBef>
                <a:spcPts val="0"/>
              </a:spcBef>
              <a:spcAft>
                <a:spcPts val="0"/>
              </a:spcAft>
              <a:buClr>
                <a:srgbClr val="000000"/>
              </a:buClr>
              <a:buSzPts val="2300"/>
              <a:buFont typeface="Raleway"/>
              <a:buChar char="●"/>
            </a:pPr>
            <a:r>
              <a:rPr lang="en-US" sz="2300" b="0" i="0" u="none" strike="noStrike" cap="none">
                <a:solidFill>
                  <a:srgbClr val="000000"/>
                </a:solidFill>
                <a:latin typeface="Raleway"/>
                <a:ea typeface="Raleway"/>
                <a:cs typeface="Raleway"/>
                <a:sym typeface="Raleway"/>
              </a:rPr>
              <a:t>Introduction</a:t>
            </a:r>
            <a:endParaRPr sz="2300" b="0" i="0" u="none" strike="noStrike" cap="none">
              <a:solidFill>
                <a:srgbClr val="000000"/>
              </a:solidFill>
              <a:latin typeface="Raleway"/>
              <a:ea typeface="Raleway"/>
              <a:cs typeface="Raleway"/>
              <a:sym typeface="Raleway"/>
            </a:endParaRPr>
          </a:p>
          <a:p>
            <a:pPr marL="457200" marR="0" lvl="0" indent="-374650" algn="l" rtl="0">
              <a:lnSpc>
                <a:spcPct val="115000"/>
              </a:lnSpc>
              <a:spcBef>
                <a:spcPts val="0"/>
              </a:spcBef>
              <a:spcAft>
                <a:spcPts val="0"/>
              </a:spcAft>
              <a:buClr>
                <a:srgbClr val="000000"/>
              </a:buClr>
              <a:buSzPts val="2300"/>
              <a:buFont typeface="Raleway"/>
              <a:buChar char="●"/>
            </a:pPr>
            <a:r>
              <a:rPr lang="en-US" sz="2300" b="0" i="0" u="none" strike="noStrike" cap="none">
                <a:solidFill>
                  <a:srgbClr val="000000"/>
                </a:solidFill>
                <a:latin typeface="Raleway"/>
                <a:ea typeface="Raleway"/>
                <a:cs typeface="Raleway"/>
                <a:sym typeface="Raleway"/>
              </a:rPr>
              <a:t>Information and Resources </a:t>
            </a:r>
            <a:endParaRPr sz="2300" b="0" i="0" u="none" strike="noStrike" cap="none">
              <a:solidFill>
                <a:srgbClr val="000000"/>
              </a:solidFill>
              <a:latin typeface="Raleway"/>
              <a:ea typeface="Raleway"/>
              <a:cs typeface="Raleway"/>
              <a:sym typeface="Raleway"/>
            </a:endParaRPr>
          </a:p>
          <a:p>
            <a:pPr marL="457200" marR="0" lvl="0" indent="-374650" algn="l" rtl="0">
              <a:lnSpc>
                <a:spcPct val="115000"/>
              </a:lnSpc>
              <a:spcBef>
                <a:spcPts val="0"/>
              </a:spcBef>
              <a:spcAft>
                <a:spcPts val="0"/>
              </a:spcAft>
              <a:buClr>
                <a:srgbClr val="000000"/>
              </a:buClr>
              <a:buSzPts val="2300"/>
              <a:buFont typeface="Raleway"/>
              <a:buChar char="●"/>
            </a:pPr>
            <a:r>
              <a:rPr lang="en-US" sz="2300" b="0" i="0" u="none" strike="noStrike" cap="none">
                <a:solidFill>
                  <a:srgbClr val="000000"/>
                </a:solidFill>
                <a:latin typeface="Raleway"/>
                <a:ea typeface="Raleway"/>
                <a:cs typeface="Raleway"/>
                <a:sym typeface="Raleway"/>
              </a:rPr>
              <a:t>Timeline for Return Together</a:t>
            </a:r>
            <a:endParaRPr sz="2300" b="0" i="0" u="none" strike="noStrike" cap="none">
              <a:solidFill>
                <a:srgbClr val="000000"/>
              </a:solidFill>
              <a:latin typeface="Raleway"/>
              <a:ea typeface="Raleway"/>
              <a:cs typeface="Raleway"/>
              <a:sym typeface="Raleway"/>
            </a:endParaRPr>
          </a:p>
          <a:p>
            <a:pPr marL="457200" marR="0" lvl="0" indent="-374650" algn="l" rtl="0">
              <a:lnSpc>
                <a:spcPct val="115000"/>
              </a:lnSpc>
              <a:spcBef>
                <a:spcPts val="0"/>
              </a:spcBef>
              <a:spcAft>
                <a:spcPts val="0"/>
              </a:spcAft>
              <a:buClr>
                <a:srgbClr val="000000"/>
              </a:buClr>
              <a:buSzPts val="2300"/>
              <a:buFont typeface="Raleway"/>
              <a:buChar char="●"/>
            </a:pPr>
            <a:r>
              <a:rPr lang="en-US" sz="2300" b="0" i="0" u="none" strike="noStrike" cap="none">
                <a:solidFill>
                  <a:srgbClr val="000000"/>
                </a:solidFill>
                <a:latin typeface="Raleway"/>
                <a:ea typeface="Raleway"/>
                <a:cs typeface="Raleway"/>
                <a:sym typeface="Raleway"/>
              </a:rPr>
              <a:t>Return Together Options</a:t>
            </a:r>
            <a:endParaRPr sz="2300" b="0" i="0" u="none" strike="noStrike" cap="none">
              <a:solidFill>
                <a:srgbClr val="000000"/>
              </a:solidFill>
              <a:latin typeface="Raleway"/>
              <a:ea typeface="Raleway"/>
              <a:cs typeface="Raleway"/>
              <a:sym typeface="Raleway"/>
            </a:endParaRPr>
          </a:p>
          <a:p>
            <a:pPr marL="457200" marR="0" lvl="0" indent="-374650" algn="l" rtl="0">
              <a:lnSpc>
                <a:spcPct val="115000"/>
              </a:lnSpc>
              <a:spcBef>
                <a:spcPts val="0"/>
              </a:spcBef>
              <a:spcAft>
                <a:spcPts val="0"/>
              </a:spcAft>
              <a:buClr>
                <a:srgbClr val="000000"/>
              </a:buClr>
              <a:buSzPts val="2300"/>
              <a:buFont typeface="Raleway"/>
              <a:buChar char="●"/>
            </a:pPr>
            <a:r>
              <a:rPr lang="en-US" sz="2300" b="0" i="0" u="none" strike="noStrike" cap="none">
                <a:solidFill>
                  <a:srgbClr val="000000"/>
                </a:solidFill>
                <a:latin typeface="Raleway"/>
                <a:ea typeface="Raleway"/>
                <a:cs typeface="Raleway"/>
                <a:sym typeface="Raleway"/>
              </a:rPr>
              <a:t>Schedules for our Campus</a:t>
            </a:r>
            <a:endParaRPr sz="2300" b="0" i="0" u="none" strike="noStrike" cap="none">
              <a:solidFill>
                <a:srgbClr val="000000"/>
              </a:solidFill>
              <a:latin typeface="Raleway"/>
              <a:ea typeface="Raleway"/>
              <a:cs typeface="Raleway"/>
              <a:sym typeface="Raleway"/>
            </a:endParaRPr>
          </a:p>
          <a:p>
            <a:pPr marL="457200" marR="0" lvl="0" indent="-374650" algn="l" rtl="0">
              <a:lnSpc>
                <a:spcPct val="115000"/>
              </a:lnSpc>
              <a:spcBef>
                <a:spcPts val="0"/>
              </a:spcBef>
              <a:spcAft>
                <a:spcPts val="0"/>
              </a:spcAft>
              <a:buClr>
                <a:schemeClr val="dk1"/>
              </a:buClr>
              <a:buSzPts val="2300"/>
              <a:buFont typeface="Raleway"/>
              <a:buChar char="●"/>
            </a:pPr>
            <a:r>
              <a:rPr lang="en-US" sz="2300" b="0" i="0" u="none" strike="noStrike" cap="none">
                <a:solidFill>
                  <a:schemeClr val="dk1"/>
                </a:solidFill>
                <a:latin typeface="Raleway"/>
                <a:ea typeface="Raleway"/>
                <a:cs typeface="Raleway"/>
                <a:sym typeface="Raleway"/>
              </a:rPr>
              <a:t>Health and Safety</a:t>
            </a:r>
            <a:endParaRPr sz="2300" b="0" i="0" u="none" strike="noStrike" cap="none">
              <a:solidFill>
                <a:schemeClr val="dk1"/>
              </a:solidFill>
              <a:latin typeface="Raleway"/>
              <a:ea typeface="Raleway"/>
              <a:cs typeface="Raleway"/>
              <a:sym typeface="Raleway"/>
            </a:endParaRPr>
          </a:p>
          <a:p>
            <a:pPr marL="457200" marR="0" lvl="0" indent="-374650" algn="l" rtl="0">
              <a:lnSpc>
                <a:spcPct val="115000"/>
              </a:lnSpc>
              <a:spcBef>
                <a:spcPts val="0"/>
              </a:spcBef>
              <a:spcAft>
                <a:spcPts val="0"/>
              </a:spcAft>
              <a:buClr>
                <a:schemeClr val="dk1"/>
              </a:buClr>
              <a:buSzPts val="2300"/>
              <a:buFont typeface="Raleway"/>
              <a:buChar char="●"/>
            </a:pPr>
            <a:r>
              <a:rPr lang="en-US" sz="2300" b="0" i="0" u="none" strike="noStrike" cap="none">
                <a:solidFill>
                  <a:schemeClr val="dk1"/>
                </a:solidFill>
                <a:latin typeface="Raleway"/>
                <a:ea typeface="Raleway"/>
                <a:cs typeface="Raleway"/>
                <a:sym typeface="Raleway"/>
              </a:rPr>
              <a:t>What our campus will look like.</a:t>
            </a:r>
            <a:endParaRPr sz="2300" b="0" i="0" u="none" strike="noStrike" cap="none">
              <a:solidFill>
                <a:srgbClr val="000000"/>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2300"/>
              <a:buFont typeface="Arial"/>
              <a:buNone/>
            </a:pPr>
            <a:endParaRPr sz="2300" b="0" i="0" u="none" strike="noStrike" cap="none">
              <a:solidFill>
                <a:srgbClr val="000000"/>
              </a:solidFill>
              <a:latin typeface="Raleway"/>
              <a:ea typeface="Raleway"/>
              <a:cs typeface="Raleway"/>
              <a:sym typeface="Raleway"/>
            </a:endParaRPr>
          </a:p>
          <a:p>
            <a:pPr marL="457200" marR="0" lvl="0" indent="0" algn="l" rtl="0">
              <a:lnSpc>
                <a:spcPct val="115000"/>
              </a:lnSpc>
              <a:spcBef>
                <a:spcPts val="0"/>
              </a:spcBef>
              <a:spcAft>
                <a:spcPts val="0"/>
              </a:spcAft>
              <a:buClr>
                <a:srgbClr val="000000"/>
              </a:buClr>
              <a:buSzPts val="2300"/>
              <a:buFont typeface="Arial"/>
              <a:buNone/>
            </a:pPr>
            <a:r>
              <a:rPr lang="en-US" sz="2300" b="0" i="0" u="none" strike="noStrike" cap="none">
                <a:solidFill>
                  <a:srgbClr val="000000"/>
                </a:solidFill>
                <a:highlight>
                  <a:srgbClr val="FFFF00"/>
                </a:highlight>
                <a:latin typeface="Raleway"/>
                <a:ea typeface="Raleway"/>
                <a:cs typeface="Raleway"/>
                <a:sym typeface="Raleway"/>
              </a:rPr>
              <a:t>*Recommended – Q and A </a:t>
            </a:r>
            <a:endParaRPr sz="2300" b="0" i="0" u="none" strike="noStrike" cap="none">
              <a:solidFill>
                <a:srgbClr val="000000"/>
              </a:solidFill>
              <a:highlight>
                <a:srgbClr val="FFFF00"/>
              </a:highlight>
              <a:latin typeface="Raleway"/>
              <a:ea typeface="Raleway"/>
              <a:cs typeface="Raleway"/>
              <a:sym typeface="Raleway"/>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pic>
        <p:nvPicPr>
          <p:cNvPr id="338" name="Google Shape;338;p3"/>
          <p:cNvPicPr preferRelativeResize="0"/>
          <p:nvPr/>
        </p:nvPicPr>
        <p:blipFill rotWithShape="1">
          <a:blip r:embed="rId3">
            <a:alphaModFix/>
          </a:blip>
          <a:srcRect l="7421" t="14764" r="16538" b="14288"/>
          <a:stretch/>
        </p:blipFill>
        <p:spPr>
          <a:xfrm>
            <a:off x="1027825" y="209513"/>
            <a:ext cx="9961600" cy="6438976"/>
          </a:xfrm>
          <a:prstGeom prst="rect">
            <a:avLst/>
          </a:prstGeom>
          <a:noFill/>
          <a:ln>
            <a:noFill/>
          </a:ln>
        </p:spPr>
      </p:pic>
      <p:cxnSp>
        <p:nvCxnSpPr>
          <p:cNvPr id="339" name="Google Shape;339;p3"/>
          <p:cNvCxnSpPr/>
          <p:nvPr/>
        </p:nvCxnSpPr>
        <p:spPr>
          <a:xfrm rot="10800000" flipH="1">
            <a:off x="4081200" y="3022250"/>
            <a:ext cx="1553100" cy="831900"/>
          </a:xfrm>
          <a:prstGeom prst="straightConnector1">
            <a:avLst/>
          </a:prstGeom>
          <a:noFill/>
          <a:ln w="38100" cap="flat" cmpd="sng">
            <a:solidFill>
              <a:srgbClr val="00FFFF"/>
            </a:solidFill>
            <a:prstDash val="solid"/>
            <a:round/>
            <a:headEnd type="none" w="med" len="med"/>
            <a:tailEnd type="none" w="med" len="med"/>
          </a:ln>
        </p:spPr>
      </p:cxnSp>
      <p:cxnSp>
        <p:nvCxnSpPr>
          <p:cNvPr id="340" name="Google Shape;340;p3"/>
          <p:cNvCxnSpPr/>
          <p:nvPr/>
        </p:nvCxnSpPr>
        <p:spPr>
          <a:xfrm rot="10800000">
            <a:off x="4147800" y="1025325"/>
            <a:ext cx="1519800" cy="1996800"/>
          </a:xfrm>
          <a:prstGeom prst="straightConnector1">
            <a:avLst/>
          </a:prstGeom>
          <a:noFill/>
          <a:ln w="38100" cap="flat" cmpd="sng">
            <a:solidFill>
              <a:srgbClr val="00FFFF"/>
            </a:solidFill>
            <a:prstDash val="solid"/>
            <a:round/>
            <a:headEnd type="none" w="med" len="med"/>
            <a:tailEnd type="none" w="med" len="med"/>
          </a:ln>
        </p:spPr>
      </p:cxnSp>
      <p:cxnSp>
        <p:nvCxnSpPr>
          <p:cNvPr id="341" name="Google Shape;341;p3"/>
          <p:cNvCxnSpPr/>
          <p:nvPr/>
        </p:nvCxnSpPr>
        <p:spPr>
          <a:xfrm rot="10800000">
            <a:off x="2517000" y="1968050"/>
            <a:ext cx="1575300" cy="1897200"/>
          </a:xfrm>
          <a:prstGeom prst="straightConnector1">
            <a:avLst/>
          </a:prstGeom>
          <a:noFill/>
          <a:ln w="38100" cap="flat" cmpd="sng">
            <a:solidFill>
              <a:srgbClr val="00FFFF"/>
            </a:solidFill>
            <a:prstDash val="solid"/>
            <a:round/>
            <a:headEnd type="none" w="med" len="med"/>
            <a:tailEnd type="none" w="med" len="med"/>
          </a:ln>
        </p:spPr>
      </p:cxnSp>
      <p:cxnSp>
        <p:nvCxnSpPr>
          <p:cNvPr id="342" name="Google Shape;342;p3"/>
          <p:cNvCxnSpPr/>
          <p:nvPr/>
        </p:nvCxnSpPr>
        <p:spPr>
          <a:xfrm rot="10800000" flipH="1">
            <a:off x="2516975" y="1047525"/>
            <a:ext cx="1664100" cy="887400"/>
          </a:xfrm>
          <a:prstGeom prst="straightConnector1">
            <a:avLst/>
          </a:prstGeom>
          <a:noFill/>
          <a:ln w="38100" cap="flat" cmpd="sng">
            <a:solidFill>
              <a:srgbClr val="00FFFF"/>
            </a:solidFill>
            <a:prstDash val="solid"/>
            <a:round/>
            <a:headEnd type="none" w="med" len="med"/>
            <a:tailEnd type="none" w="med" len="med"/>
          </a:ln>
        </p:spPr>
      </p:cxnSp>
      <p:cxnSp>
        <p:nvCxnSpPr>
          <p:cNvPr id="343" name="Google Shape;343;p3"/>
          <p:cNvCxnSpPr/>
          <p:nvPr/>
        </p:nvCxnSpPr>
        <p:spPr>
          <a:xfrm rot="10800000" flipH="1">
            <a:off x="5656500" y="2312025"/>
            <a:ext cx="1231500" cy="710100"/>
          </a:xfrm>
          <a:prstGeom prst="straightConnector1">
            <a:avLst/>
          </a:prstGeom>
          <a:noFill/>
          <a:ln w="38100" cap="flat" cmpd="sng">
            <a:solidFill>
              <a:srgbClr val="00FFFF"/>
            </a:solidFill>
            <a:prstDash val="solid"/>
            <a:round/>
            <a:headEnd type="none" w="med" len="med"/>
            <a:tailEnd type="none" w="med" len="med"/>
          </a:ln>
        </p:spPr>
      </p:cxnSp>
      <p:cxnSp>
        <p:nvCxnSpPr>
          <p:cNvPr id="344" name="Google Shape;344;p3"/>
          <p:cNvCxnSpPr/>
          <p:nvPr/>
        </p:nvCxnSpPr>
        <p:spPr>
          <a:xfrm rot="10800000" flipH="1">
            <a:off x="6854625" y="1524325"/>
            <a:ext cx="55500" cy="787800"/>
          </a:xfrm>
          <a:prstGeom prst="straightConnector1">
            <a:avLst/>
          </a:prstGeom>
          <a:noFill/>
          <a:ln w="38100" cap="flat" cmpd="sng">
            <a:solidFill>
              <a:srgbClr val="00FFFF"/>
            </a:solidFill>
            <a:prstDash val="solid"/>
            <a:round/>
            <a:headEnd type="none" w="med" len="med"/>
            <a:tailEnd type="none" w="med" len="med"/>
          </a:ln>
        </p:spPr>
      </p:cxnSp>
      <p:cxnSp>
        <p:nvCxnSpPr>
          <p:cNvPr id="345" name="Google Shape;345;p3"/>
          <p:cNvCxnSpPr/>
          <p:nvPr/>
        </p:nvCxnSpPr>
        <p:spPr>
          <a:xfrm rot="10800000">
            <a:off x="6008575" y="209550"/>
            <a:ext cx="923700" cy="1314900"/>
          </a:xfrm>
          <a:prstGeom prst="straightConnector1">
            <a:avLst/>
          </a:prstGeom>
          <a:noFill/>
          <a:ln w="38100" cap="flat" cmpd="sng">
            <a:solidFill>
              <a:srgbClr val="00FFFF"/>
            </a:solidFill>
            <a:prstDash val="solid"/>
            <a:round/>
            <a:headEnd type="none" w="med" len="med"/>
            <a:tailEnd type="none" w="med" len="med"/>
          </a:ln>
        </p:spPr>
      </p:cxnSp>
      <p:cxnSp>
        <p:nvCxnSpPr>
          <p:cNvPr id="346" name="Google Shape;346;p3"/>
          <p:cNvCxnSpPr>
            <a:stCxn id="338" idx="0"/>
          </p:cNvCxnSpPr>
          <p:nvPr/>
        </p:nvCxnSpPr>
        <p:spPr>
          <a:xfrm flipH="1">
            <a:off x="4181025" y="209513"/>
            <a:ext cx="1827600" cy="837900"/>
          </a:xfrm>
          <a:prstGeom prst="straightConnector1">
            <a:avLst/>
          </a:prstGeom>
          <a:noFill/>
          <a:ln w="38100" cap="flat" cmpd="sng">
            <a:solidFill>
              <a:srgbClr val="00FFFF"/>
            </a:solidFill>
            <a:prstDash val="solid"/>
            <a:round/>
            <a:headEnd type="none" w="med" len="med"/>
            <a:tailEnd type="none" w="med" len="med"/>
          </a:ln>
        </p:spPr>
      </p:cxnSp>
      <p:cxnSp>
        <p:nvCxnSpPr>
          <p:cNvPr id="347" name="Google Shape;347;p3"/>
          <p:cNvCxnSpPr/>
          <p:nvPr/>
        </p:nvCxnSpPr>
        <p:spPr>
          <a:xfrm>
            <a:off x="4813375" y="3543525"/>
            <a:ext cx="732300" cy="909600"/>
          </a:xfrm>
          <a:prstGeom prst="straightConnector1">
            <a:avLst/>
          </a:prstGeom>
          <a:noFill/>
          <a:ln w="38100" cap="flat" cmpd="sng">
            <a:solidFill>
              <a:srgbClr val="00FFFF"/>
            </a:solidFill>
            <a:prstDash val="solid"/>
            <a:round/>
            <a:headEnd type="none" w="med" len="med"/>
            <a:tailEnd type="none" w="med" len="med"/>
          </a:ln>
        </p:spPr>
      </p:cxnSp>
      <p:cxnSp>
        <p:nvCxnSpPr>
          <p:cNvPr id="348" name="Google Shape;348;p3"/>
          <p:cNvCxnSpPr/>
          <p:nvPr/>
        </p:nvCxnSpPr>
        <p:spPr>
          <a:xfrm rot="10800000" flipH="1">
            <a:off x="5567750" y="3887400"/>
            <a:ext cx="998400" cy="588000"/>
          </a:xfrm>
          <a:prstGeom prst="straightConnector1">
            <a:avLst/>
          </a:prstGeom>
          <a:noFill/>
          <a:ln w="38100" cap="flat" cmpd="sng">
            <a:solidFill>
              <a:srgbClr val="00FFFF"/>
            </a:solidFill>
            <a:prstDash val="solid"/>
            <a:round/>
            <a:headEnd type="none" w="med" len="med"/>
            <a:tailEnd type="none" w="med" len="med"/>
          </a:ln>
        </p:spPr>
      </p:cxnSp>
      <p:cxnSp>
        <p:nvCxnSpPr>
          <p:cNvPr id="349" name="Google Shape;349;p3"/>
          <p:cNvCxnSpPr/>
          <p:nvPr/>
        </p:nvCxnSpPr>
        <p:spPr>
          <a:xfrm>
            <a:off x="5711975" y="2988825"/>
            <a:ext cx="820800" cy="965100"/>
          </a:xfrm>
          <a:prstGeom prst="straightConnector1">
            <a:avLst/>
          </a:prstGeom>
          <a:noFill/>
          <a:ln w="38100" cap="flat" cmpd="sng">
            <a:solidFill>
              <a:srgbClr val="00FFFF"/>
            </a:solidFill>
            <a:prstDash val="solid"/>
            <a:round/>
            <a:headEnd type="none" w="med" len="med"/>
            <a:tailEnd type="none" w="med" len="med"/>
          </a:ln>
        </p:spPr>
      </p:cxnSp>
      <p:sp>
        <p:nvSpPr>
          <p:cNvPr id="350" name="Google Shape;350;p3"/>
          <p:cNvSpPr txBox="1"/>
          <p:nvPr/>
        </p:nvSpPr>
        <p:spPr>
          <a:xfrm>
            <a:off x="3337925" y="1946025"/>
            <a:ext cx="1475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FFFF00"/>
                </a:solidFill>
                <a:latin typeface="Calibri"/>
                <a:ea typeface="Calibri"/>
                <a:cs typeface="Calibri"/>
                <a:sym typeface="Calibri"/>
              </a:rPr>
              <a:t>Zone 1</a:t>
            </a:r>
            <a:endParaRPr sz="2000" b="1">
              <a:solidFill>
                <a:srgbClr val="FFFF00"/>
              </a:solidFill>
              <a:latin typeface="Calibri"/>
              <a:ea typeface="Calibri"/>
              <a:cs typeface="Calibri"/>
              <a:sym typeface="Calibri"/>
            </a:endParaRPr>
          </a:p>
        </p:txBody>
      </p:sp>
      <p:sp>
        <p:nvSpPr>
          <p:cNvPr id="351" name="Google Shape;351;p3"/>
          <p:cNvSpPr txBox="1"/>
          <p:nvPr/>
        </p:nvSpPr>
        <p:spPr>
          <a:xfrm>
            <a:off x="5101825" y="1158375"/>
            <a:ext cx="1120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FFFF00"/>
                </a:solidFill>
                <a:latin typeface="Calibri"/>
                <a:ea typeface="Calibri"/>
                <a:cs typeface="Calibri"/>
                <a:sym typeface="Calibri"/>
              </a:rPr>
              <a:t>Zone 2</a:t>
            </a:r>
            <a:endParaRPr sz="2000" b="1">
              <a:solidFill>
                <a:srgbClr val="FFFF00"/>
              </a:solidFill>
              <a:latin typeface="Calibri"/>
              <a:ea typeface="Calibri"/>
              <a:cs typeface="Calibri"/>
              <a:sym typeface="Calibri"/>
            </a:endParaRPr>
          </a:p>
        </p:txBody>
      </p:sp>
      <p:sp>
        <p:nvSpPr>
          <p:cNvPr id="352" name="Google Shape;352;p3"/>
          <p:cNvSpPr txBox="1"/>
          <p:nvPr/>
        </p:nvSpPr>
        <p:spPr>
          <a:xfrm>
            <a:off x="5268225" y="3599000"/>
            <a:ext cx="923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FFFF00"/>
                </a:solidFill>
                <a:latin typeface="Calibri"/>
                <a:ea typeface="Calibri"/>
                <a:cs typeface="Calibri"/>
                <a:sym typeface="Calibri"/>
              </a:rPr>
              <a:t>Zone 3</a:t>
            </a:r>
            <a:endParaRPr sz="2000" b="1">
              <a:solidFill>
                <a:srgbClr val="FFFF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c59c4a4545_0_180"/>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Reopening Support Needs</a:t>
            </a: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p:txBody>
      </p:sp>
      <p:sp>
        <p:nvSpPr>
          <p:cNvPr id="359" name="Google Shape;359;gc59c4a4545_0_18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
        <p:nvSpPr>
          <p:cNvPr id="360" name="Google Shape;360;gc59c4a4545_0_180"/>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361" name="Google Shape;361;gc59c4a4545_0_180"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362" name="Google Shape;362;gc59c4a4545_0_180"/>
          <p:cNvSpPr txBox="1"/>
          <p:nvPr/>
        </p:nvSpPr>
        <p:spPr>
          <a:xfrm>
            <a:off x="9149700" y="5867825"/>
            <a:ext cx="3504000" cy="544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600"/>
              <a:buFont typeface="Arial"/>
              <a:buNone/>
            </a:pPr>
            <a:r>
              <a:rPr lang="en-US" sz="2600" b="1" i="0" u="none" strike="noStrike" cap="none">
                <a:solidFill>
                  <a:schemeClr val="dk1"/>
                </a:solidFill>
                <a:latin typeface="Raleway"/>
                <a:ea typeface="Raleway"/>
                <a:cs typeface="Raleway"/>
                <a:sym typeface="Raleway"/>
              </a:rPr>
              <a:t>learn.scusd.edu</a:t>
            </a:r>
            <a:endParaRPr sz="1400" b="0" i="0" u="none" strike="noStrike" cap="none">
              <a:solidFill>
                <a:srgbClr val="000000"/>
              </a:solidFill>
              <a:latin typeface="Calibri"/>
              <a:ea typeface="Calibri"/>
              <a:cs typeface="Calibri"/>
              <a:sym typeface="Calibri"/>
            </a:endParaRPr>
          </a:p>
        </p:txBody>
      </p:sp>
      <p:sp>
        <p:nvSpPr>
          <p:cNvPr id="363" name="Google Shape;363;gc59c4a4545_0_180"/>
          <p:cNvSpPr txBox="1">
            <a:spLocks noGrp="1"/>
          </p:cNvSpPr>
          <p:nvPr>
            <p:ph type="subTitle" idx="1"/>
          </p:nvPr>
        </p:nvSpPr>
        <p:spPr>
          <a:xfrm>
            <a:off x="835400" y="1904075"/>
            <a:ext cx="11356500" cy="4633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2700" b="1">
                <a:latin typeface="Raleway"/>
                <a:ea typeface="Raleway"/>
                <a:cs typeface="Raleway"/>
                <a:sym typeface="Raleway"/>
              </a:rPr>
              <a:t>Additional care and support</a:t>
            </a:r>
            <a:endParaRPr sz="2700" b="1">
              <a:latin typeface="Raleway"/>
              <a:ea typeface="Raleway"/>
              <a:cs typeface="Raleway"/>
              <a:sym typeface="Raleway"/>
            </a:endParaRPr>
          </a:p>
          <a:p>
            <a:pPr marL="457200" lvl="0" indent="-400050" algn="l" rtl="0">
              <a:lnSpc>
                <a:spcPct val="90000"/>
              </a:lnSpc>
              <a:spcBef>
                <a:spcPts val="1000"/>
              </a:spcBef>
              <a:spcAft>
                <a:spcPts val="0"/>
              </a:spcAft>
              <a:buSzPts val="2700"/>
              <a:buFont typeface="Raleway"/>
              <a:buChar char="●"/>
            </a:pPr>
            <a:r>
              <a:rPr lang="en-US" sz="2700">
                <a:latin typeface="Raleway"/>
                <a:ea typeface="Raleway"/>
                <a:cs typeface="Raleway"/>
                <a:sym typeface="Raleway"/>
              </a:rPr>
              <a:t>The district will offer </a:t>
            </a:r>
            <a:r>
              <a:rPr lang="en-US" sz="2700" b="1">
                <a:latin typeface="Raleway"/>
                <a:ea typeface="Raleway"/>
                <a:cs typeface="Raleway"/>
                <a:sym typeface="Raleway"/>
              </a:rPr>
              <a:t>expanded learning</a:t>
            </a:r>
            <a:r>
              <a:rPr lang="en-US" sz="2700">
                <a:latin typeface="Raleway"/>
                <a:ea typeface="Raleway"/>
                <a:cs typeface="Raleway"/>
                <a:sym typeface="Raleway"/>
              </a:rPr>
              <a:t> after school programs at </a:t>
            </a:r>
            <a:r>
              <a:rPr lang="en-US" sz="2700">
                <a:latin typeface="Raleway"/>
                <a:ea typeface="Raleway"/>
                <a:cs typeface="Raleway"/>
                <a:sym typeface="Ralew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42 sites</a:t>
            </a:r>
            <a:r>
              <a:rPr lang="en-US" sz="2700">
                <a:latin typeface="Raleway"/>
                <a:ea typeface="Raleway"/>
                <a:cs typeface="Raleway"/>
                <a:sym typeface="Raleway"/>
              </a:rPr>
              <a:t>.</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1600">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b="1">
                <a:latin typeface="Raleway"/>
                <a:ea typeface="Raleway"/>
                <a:cs typeface="Raleway"/>
                <a:sym typeface="Raleway"/>
              </a:rPr>
              <a:t>School-age Children’s Center</a:t>
            </a:r>
            <a:r>
              <a:rPr lang="en-US" sz="2700">
                <a:latin typeface="Raleway"/>
                <a:ea typeface="Raleway"/>
                <a:cs typeface="Raleway"/>
                <a:sym typeface="Raleway"/>
              </a:rPr>
              <a:t> provided Mon. - Fri. from 8 a.m. - 4 p.m.  </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1500" b="1">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b="1">
                <a:latin typeface="Raleway"/>
                <a:ea typeface="Raleway"/>
                <a:cs typeface="Raleway"/>
                <a:sym typeface="Raleway"/>
              </a:rPr>
              <a:t>Materials and technology will be provided for students. </a:t>
            </a:r>
            <a:endParaRPr sz="2700" b="1">
              <a:latin typeface="Raleway"/>
              <a:ea typeface="Raleway"/>
              <a:cs typeface="Raleway"/>
              <a:sym typeface="Raleway"/>
            </a:endParaRPr>
          </a:p>
          <a:p>
            <a:pPr marL="457200" lvl="0" indent="-400050" algn="l" rtl="0">
              <a:lnSpc>
                <a:spcPct val="90000"/>
              </a:lnSpc>
              <a:spcBef>
                <a:spcPts val="1000"/>
              </a:spcBef>
              <a:spcAft>
                <a:spcPts val="0"/>
              </a:spcAft>
              <a:buSzPts val="2700"/>
              <a:buFont typeface="Raleway"/>
              <a:buChar char="●"/>
            </a:pPr>
            <a:r>
              <a:rPr lang="en-US" sz="2700">
                <a:latin typeface="Raleway"/>
                <a:ea typeface="Raleway"/>
                <a:cs typeface="Raleway"/>
                <a:sym typeface="Raleway"/>
              </a:rPr>
              <a:t>Students can take laptops and materials back-and-forth from school sites as needed. </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b="1">
              <a:latin typeface="Raleway"/>
              <a:ea typeface="Raleway"/>
              <a:cs typeface="Raleway"/>
              <a:sym typeface="Raleway"/>
            </a:endParaRPr>
          </a:p>
          <a:p>
            <a:pPr marL="0" lvl="0" indent="0" algn="l" rtl="0">
              <a:lnSpc>
                <a:spcPct val="90000"/>
              </a:lnSpc>
              <a:spcBef>
                <a:spcPts val="1000"/>
              </a:spcBef>
              <a:spcAft>
                <a:spcPts val="0"/>
              </a:spcAft>
              <a:buSzPts val="2400"/>
              <a:buNone/>
            </a:pPr>
            <a:endParaRPr sz="2700" b="1">
              <a:latin typeface="Raleway"/>
              <a:ea typeface="Raleway"/>
              <a:cs typeface="Raleway"/>
              <a:sym typeface="Raleway"/>
            </a:endParaRPr>
          </a:p>
          <a:p>
            <a:pPr marL="45720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c59c4a4545_0_200"/>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Reopening Support Needs</a:t>
            </a: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p:txBody>
      </p:sp>
      <p:sp>
        <p:nvSpPr>
          <p:cNvPr id="370" name="Google Shape;370;gc59c4a4545_0_20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
        <p:nvSpPr>
          <p:cNvPr id="371" name="Google Shape;371;gc59c4a4545_0_200"/>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372" name="Google Shape;372;gc59c4a4545_0_200"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373" name="Google Shape;373;gc59c4a4545_0_200"/>
          <p:cNvSpPr txBox="1"/>
          <p:nvPr/>
        </p:nvSpPr>
        <p:spPr>
          <a:xfrm>
            <a:off x="9149700" y="5867825"/>
            <a:ext cx="3504000" cy="544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600"/>
              <a:buFont typeface="Arial"/>
              <a:buNone/>
            </a:pPr>
            <a:r>
              <a:rPr lang="en-US" sz="2600" b="1" i="0" u="none" strike="noStrike" cap="none">
                <a:solidFill>
                  <a:schemeClr val="dk1"/>
                </a:solidFill>
                <a:latin typeface="Raleway"/>
                <a:ea typeface="Raleway"/>
                <a:cs typeface="Raleway"/>
                <a:sym typeface="Raleway"/>
              </a:rPr>
              <a:t>learn.scusd.edu</a:t>
            </a:r>
            <a:endParaRPr sz="1400" b="0" i="0" u="none" strike="noStrike" cap="none">
              <a:solidFill>
                <a:srgbClr val="000000"/>
              </a:solidFill>
              <a:latin typeface="Calibri"/>
              <a:ea typeface="Calibri"/>
              <a:cs typeface="Calibri"/>
              <a:sym typeface="Calibri"/>
            </a:endParaRPr>
          </a:p>
        </p:txBody>
      </p:sp>
      <p:sp>
        <p:nvSpPr>
          <p:cNvPr id="374" name="Google Shape;374;gc59c4a4545_0_200"/>
          <p:cNvSpPr txBox="1">
            <a:spLocks noGrp="1"/>
          </p:cNvSpPr>
          <p:nvPr>
            <p:ph type="subTitle" idx="1"/>
          </p:nvPr>
        </p:nvSpPr>
        <p:spPr>
          <a:xfrm>
            <a:off x="543600" y="1904075"/>
            <a:ext cx="11282400" cy="4633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2700" b="1" dirty="0">
                <a:latin typeface="Raleway"/>
                <a:ea typeface="Raleway"/>
                <a:cs typeface="Raleway"/>
                <a:sym typeface="Raleway"/>
              </a:rPr>
              <a:t>Nutrition</a:t>
            </a:r>
            <a:endParaRPr sz="2700" dirty="0">
              <a:latin typeface="Raleway"/>
              <a:ea typeface="Raleway"/>
              <a:cs typeface="Raleway"/>
              <a:sym typeface="Raleway"/>
            </a:endParaRPr>
          </a:p>
          <a:p>
            <a:pPr marL="457200" lvl="0" indent="-400050" algn="l" rtl="0">
              <a:lnSpc>
                <a:spcPct val="90000"/>
              </a:lnSpc>
              <a:spcBef>
                <a:spcPts val="1000"/>
              </a:spcBef>
              <a:spcAft>
                <a:spcPts val="0"/>
              </a:spcAft>
              <a:buSzPts val="2700"/>
              <a:buFont typeface="Raleway"/>
              <a:buChar char="●"/>
            </a:pPr>
            <a:r>
              <a:rPr lang="en-US" sz="2700" dirty="0">
                <a:latin typeface="Raleway"/>
                <a:ea typeface="Raleway"/>
                <a:cs typeface="Raleway"/>
                <a:sym typeface="Raleway"/>
              </a:rPr>
              <a:t>Free Meals will continue to be provided each day whether students participate in on-campus learning or distance learning. </a:t>
            </a:r>
            <a:endParaRPr sz="2700" b="1" dirty="0">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b="1" dirty="0">
                <a:latin typeface="Raleway"/>
                <a:ea typeface="Raleway"/>
                <a:cs typeface="Raleway"/>
                <a:sym typeface="Raleway"/>
              </a:rPr>
              <a:t>Water</a:t>
            </a:r>
            <a:endParaRPr sz="2700" b="1" dirty="0">
              <a:latin typeface="Raleway"/>
              <a:ea typeface="Raleway"/>
              <a:cs typeface="Raleway"/>
              <a:sym typeface="Raleway"/>
            </a:endParaRPr>
          </a:p>
          <a:p>
            <a:pPr marL="457200" lvl="0" indent="-400050" algn="l" rtl="0">
              <a:lnSpc>
                <a:spcPct val="90000"/>
              </a:lnSpc>
              <a:spcBef>
                <a:spcPts val="1000"/>
              </a:spcBef>
              <a:spcAft>
                <a:spcPts val="0"/>
              </a:spcAft>
              <a:buSzPts val="2700"/>
              <a:buFont typeface="Raleway"/>
              <a:buChar char="●"/>
            </a:pPr>
            <a:r>
              <a:rPr lang="en-US" sz="2700" dirty="0">
                <a:latin typeface="Raleway"/>
                <a:ea typeface="Raleway"/>
                <a:cs typeface="Raleway"/>
                <a:sym typeface="Raleway"/>
              </a:rPr>
              <a:t>Disposable drinking cups will be provided for elementary classrooms which have sinks for water.  </a:t>
            </a:r>
            <a:endParaRPr sz="2700" dirty="0">
              <a:latin typeface="Raleway"/>
              <a:ea typeface="Raleway"/>
              <a:cs typeface="Raleway"/>
              <a:sym typeface="Raleway"/>
            </a:endParaRPr>
          </a:p>
          <a:p>
            <a:pPr marL="457200" lvl="0" indent="0" algn="l" rtl="0">
              <a:lnSpc>
                <a:spcPct val="90000"/>
              </a:lnSpc>
              <a:spcBef>
                <a:spcPts val="1000"/>
              </a:spcBef>
              <a:spcAft>
                <a:spcPts val="0"/>
              </a:spcAft>
              <a:buSzPts val="2400"/>
              <a:buNone/>
            </a:pPr>
            <a:r>
              <a:rPr lang="en-US" sz="1600" dirty="0"/>
              <a:t> </a:t>
            </a:r>
            <a:endParaRPr sz="2700" b="1" dirty="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dirty="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dirty="0">
              <a:latin typeface="Raleway"/>
              <a:ea typeface="Raleway"/>
              <a:cs typeface="Raleway"/>
              <a:sym typeface="Raleway"/>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c5ce5e97dd_0_10"/>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Reopening Support Needs</a:t>
            </a: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p:txBody>
      </p:sp>
      <p:sp>
        <p:nvSpPr>
          <p:cNvPr id="381" name="Google Shape;381;gc5ce5e97dd_0_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
        <p:nvSpPr>
          <p:cNvPr id="382" name="Google Shape;382;gc5ce5e97dd_0_10"/>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383" name="Google Shape;383;gc5ce5e97dd_0_10"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384" name="Google Shape;384;gc5ce5e97dd_0_10"/>
          <p:cNvSpPr txBox="1"/>
          <p:nvPr/>
        </p:nvSpPr>
        <p:spPr>
          <a:xfrm>
            <a:off x="9149700" y="5867825"/>
            <a:ext cx="3504000" cy="544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600"/>
              <a:buFont typeface="Arial"/>
              <a:buNone/>
            </a:pPr>
            <a:r>
              <a:rPr lang="en-US" sz="2600" b="1" i="0" u="none" strike="noStrike" cap="none">
                <a:solidFill>
                  <a:schemeClr val="dk1"/>
                </a:solidFill>
                <a:latin typeface="Raleway"/>
                <a:ea typeface="Raleway"/>
                <a:cs typeface="Raleway"/>
                <a:sym typeface="Raleway"/>
              </a:rPr>
              <a:t>learn.scusd.edu</a:t>
            </a:r>
            <a:endParaRPr sz="1400" b="0" i="0" u="none" strike="noStrike" cap="none">
              <a:solidFill>
                <a:srgbClr val="000000"/>
              </a:solidFill>
              <a:latin typeface="Calibri"/>
              <a:ea typeface="Calibri"/>
              <a:cs typeface="Calibri"/>
              <a:sym typeface="Calibri"/>
            </a:endParaRPr>
          </a:p>
        </p:txBody>
      </p:sp>
      <p:sp>
        <p:nvSpPr>
          <p:cNvPr id="385" name="Google Shape;385;gc5ce5e97dd_0_10"/>
          <p:cNvSpPr txBox="1">
            <a:spLocks noGrp="1"/>
          </p:cNvSpPr>
          <p:nvPr>
            <p:ph type="subTitle" idx="1"/>
          </p:nvPr>
        </p:nvSpPr>
        <p:spPr>
          <a:xfrm>
            <a:off x="543600" y="1904075"/>
            <a:ext cx="11282400" cy="4633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2700" b="1">
                <a:latin typeface="Raleway"/>
                <a:ea typeface="Raleway"/>
                <a:cs typeface="Raleway"/>
                <a:sym typeface="Raleway"/>
              </a:rPr>
              <a:t>What will the school do to support my student socially and emotionally? </a:t>
            </a:r>
            <a:endParaRPr sz="2700">
              <a:latin typeface="Raleway"/>
              <a:ea typeface="Raleway"/>
              <a:cs typeface="Raleway"/>
              <a:sym typeface="Raleway"/>
            </a:endParaRPr>
          </a:p>
          <a:p>
            <a:pPr marL="0" lvl="0" indent="0" algn="l" rtl="0">
              <a:lnSpc>
                <a:spcPct val="90000"/>
              </a:lnSpc>
              <a:spcBef>
                <a:spcPts val="1000"/>
              </a:spcBef>
              <a:spcAft>
                <a:spcPts val="0"/>
              </a:spcAft>
              <a:buClr>
                <a:schemeClr val="dk1"/>
              </a:buClr>
              <a:buSzPts val="1100"/>
              <a:buFont typeface="Arial"/>
              <a:buNone/>
            </a:pPr>
            <a:endParaRPr sz="2700">
              <a:highlight>
                <a:srgbClr val="FFFF00"/>
              </a:highlight>
              <a:latin typeface="Raleway"/>
              <a:ea typeface="Raleway"/>
              <a:cs typeface="Raleway"/>
              <a:sym typeface="Raleway"/>
            </a:endParaRPr>
          </a:p>
          <a:p>
            <a:pPr marL="457200" lvl="0" indent="-400050" algn="l" rtl="0">
              <a:lnSpc>
                <a:spcPct val="115000"/>
              </a:lnSpc>
              <a:spcBef>
                <a:spcPts val="0"/>
              </a:spcBef>
              <a:spcAft>
                <a:spcPts val="0"/>
              </a:spcAft>
              <a:buSzPts val="2700"/>
              <a:buFont typeface="Raleway"/>
              <a:buChar char="●"/>
            </a:pPr>
            <a:r>
              <a:rPr lang="en-US" sz="2700">
                <a:latin typeface="Raleway"/>
                <a:ea typeface="Raleway"/>
                <a:cs typeface="Raleway"/>
                <a:sym typeface="Raleway"/>
              </a:rPr>
              <a:t>Establish and maintain relationships through community building</a:t>
            </a:r>
            <a:endParaRPr sz="2700">
              <a:latin typeface="Raleway"/>
              <a:ea typeface="Raleway"/>
              <a:cs typeface="Raleway"/>
              <a:sym typeface="Raleway"/>
            </a:endParaRPr>
          </a:p>
          <a:p>
            <a:pPr marL="457200" lvl="0" indent="-400050" algn="l" rtl="0">
              <a:lnSpc>
                <a:spcPct val="115000"/>
              </a:lnSpc>
              <a:spcBef>
                <a:spcPts val="0"/>
              </a:spcBef>
              <a:spcAft>
                <a:spcPts val="0"/>
              </a:spcAft>
              <a:buSzPts val="2700"/>
              <a:buFont typeface="Raleway"/>
              <a:buChar char="●"/>
            </a:pPr>
            <a:r>
              <a:rPr lang="en-US" sz="2700">
                <a:latin typeface="Raleway"/>
                <a:ea typeface="Raleway"/>
                <a:cs typeface="Raleway"/>
                <a:sym typeface="Raleway"/>
              </a:rPr>
              <a:t>Explicitly teaching SEL lessons daily to develop skills toward resilience</a:t>
            </a:r>
            <a:endParaRPr sz="2700">
              <a:latin typeface="Raleway"/>
              <a:ea typeface="Raleway"/>
              <a:cs typeface="Raleway"/>
              <a:sym typeface="Raleway"/>
            </a:endParaRPr>
          </a:p>
          <a:p>
            <a:pPr marL="457200" lvl="0" indent="-400050" algn="l" rtl="0">
              <a:lnSpc>
                <a:spcPct val="115000"/>
              </a:lnSpc>
              <a:spcBef>
                <a:spcPts val="0"/>
              </a:spcBef>
              <a:spcAft>
                <a:spcPts val="0"/>
              </a:spcAft>
              <a:buSzPts val="2700"/>
              <a:buFont typeface="Raleway"/>
              <a:buChar char="●"/>
            </a:pPr>
            <a:r>
              <a:rPr lang="en-US" sz="2700">
                <a:latin typeface="Raleway"/>
                <a:ea typeface="Raleway"/>
                <a:cs typeface="Raleway"/>
                <a:sym typeface="Raleway"/>
              </a:rPr>
              <a:t>Maintaining safety by teaching and reinforcing predictable routines</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highlight>
                <a:srgbClr val="FFFF00"/>
              </a:highlight>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c5ecdf57b8_0_1"/>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Reopening Support Needs</a:t>
            </a: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p:txBody>
      </p:sp>
      <p:sp>
        <p:nvSpPr>
          <p:cNvPr id="392" name="Google Shape;392;gc5ecdf57b8_0_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
        <p:nvSpPr>
          <p:cNvPr id="393" name="Google Shape;393;gc5ecdf57b8_0_1"/>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394" name="Google Shape;394;gc5ecdf57b8_0_1"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395" name="Google Shape;395;gc5ecdf57b8_0_1"/>
          <p:cNvSpPr txBox="1">
            <a:spLocks noGrp="1"/>
          </p:cNvSpPr>
          <p:nvPr>
            <p:ph type="subTitle" idx="1"/>
          </p:nvPr>
        </p:nvSpPr>
        <p:spPr>
          <a:xfrm>
            <a:off x="543600" y="1904075"/>
            <a:ext cx="11356500" cy="4633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b="1">
                <a:latin typeface="Raleway"/>
                <a:ea typeface="Raleway"/>
                <a:cs typeface="Raleway"/>
                <a:sym typeface="Ralew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What can parents/guardians do to support your students socially and emotionally? </a:t>
            </a:r>
            <a:endParaRPr>
              <a:latin typeface="Raleway"/>
              <a:ea typeface="Raleway"/>
              <a:cs typeface="Raleway"/>
              <a:sym typeface="Raleway"/>
            </a:endParaRPr>
          </a:p>
          <a:p>
            <a:pPr marL="457200" lvl="0" indent="-393700" algn="l" rtl="0">
              <a:lnSpc>
                <a:spcPct val="115000"/>
              </a:lnSpc>
              <a:spcBef>
                <a:spcPts val="0"/>
              </a:spcBef>
              <a:spcAft>
                <a:spcPts val="0"/>
              </a:spcAft>
              <a:buSzPts val="2600"/>
              <a:buFont typeface="Raleway"/>
              <a:buChar char="●"/>
            </a:pPr>
            <a:r>
              <a:rPr lang="en-US">
                <a:latin typeface="Raleway"/>
                <a:ea typeface="Raleway"/>
                <a:cs typeface="Raleway"/>
                <a:sym typeface="Raleway"/>
              </a:rPr>
              <a:t>Maintain a practice of self-care, establish routines</a:t>
            </a:r>
            <a:endParaRPr>
              <a:latin typeface="Raleway"/>
              <a:ea typeface="Raleway"/>
              <a:cs typeface="Raleway"/>
              <a:sym typeface="Raleway"/>
            </a:endParaRPr>
          </a:p>
          <a:p>
            <a:pPr marL="457200" lvl="0" indent="-393700" algn="l" rtl="0">
              <a:lnSpc>
                <a:spcPct val="115000"/>
              </a:lnSpc>
              <a:spcBef>
                <a:spcPts val="0"/>
              </a:spcBef>
              <a:spcAft>
                <a:spcPts val="0"/>
              </a:spcAft>
              <a:buSzPts val="2600"/>
              <a:buFont typeface="Raleway"/>
              <a:buChar char="●"/>
            </a:pPr>
            <a:r>
              <a:rPr lang="en-US">
                <a:latin typeface="Raleway"/>
                <a:ea typeface="Raleway"/>
                <a:cs typeface="Raleway"/>
                <a:sym typeface="Raleway"/>
              </a:rPr>
              <a:t>Stay connected with your school - SEL newsletters and Principal Communication </a:t>
            </a:r>
            <a:endParaRPr>
              <a:latin typeface="Raleway"/>
              <a:ea typeface="Raleway"/>
              <a:cs typeface="Raleway"/>
              <a:sym typeface="Raleway"/>
            </a:endParaRPr>
          </a:p>
          <a:p>
            <a:pPr marL="457200" lvl="0" indent="-393700" algn="l" rtl="0">
              <a:lnSpc>
                <a:spcPct val="115000"/>
              </a:lnSpc>
              <a:spcBef>
                <a:spcPts val="0"/>
              </a:spcBef>
              <a:spcAft>
                <a:spcPts val="0"/>
              </a:spcAft>
              <a:buSzPts val="2600"/>
              <a:buFont typeface="Raleway"/>
              <a:buChar char="●"/>
            </a:pPr>
            <a:r>
              <a:rPr lang="en-US">
                <a:latin typeface="Raleway"/>
                <a:ea typeface="Raleway"/>
                <a:cs typeface="Raleway"/>
                <a:sym typeface="Raleway"/>
              </a:rPr>
              <a:t>Support Family Connectedness and Resilience by</a:t>
            </a:r>
            <a:endParaRPr>
              <a:latin typeface="Raleway"/>
              <a:ea typeface="Raleway"/>
              <a:cs typeface="Raleway"/>
              <a:sym typeface="Raleway"/>
            </a:endParaRPr>
          </a:p>
          <a:p>
            <a:pPr marL="914400" lvl="1" indent="-393700" algn="l" rtl="0">
              <a:lnSpc>
                <a:spcPct val="115000"/>
              </a:lnSpc>
              <a:spcBef>
                <a:spcPts val="0"/>
              </a:spcBef>
              <a:spcAft>
                <a:spcPts val="0"/>
              </a:spcAft>
              <a:buSzPts val="2600"/>
              <a:buFont typeface="Raleway"/>
              <a:buChar char="○"/>
            </a:pPr>
            <a:r>
              <a:rPr lang="en-US" sz="2400">
                <a:latin typeface="Raleway"/>
                <a:ea typeface="Raleway"/>
                <a:cs typeface="Raleway"/>
                <a:sym typeface="Raleway"/>
              </a:rPr>
              <a:t>Regularly checking in with your child</a:t>
            </a:r>
            <a:endParaRPr sz="2400">
              <a:latin typeface="Raleway"/>
              <a:ea typeface="Raleway"/>
              <a:cs typeface="Raleway"/>
              <a:sym typeface="Raleway"/>
            </a:endParaRPr>
          </a:p>
          <a:p>
            <a:pPr marL="914400" lvl="1" indent="-393700" algn="l" rtl="0">
              <a:lnSpc>
                <a:spcPct val="115000"/>
              </a:lnSpc>
              <a:spcBef>
                <a:spcPts val="0"/>
              </a:spcBef>
              <a:spcAft>
                <a:spcPts val="0"/>
              </a:spcAft>
              <a:buSzPts val="2600"/>
              <a:buFont typeface="Raleway"/>
              <a:buChar char="○"/>
            </a:pPr>
            <a:r>
              <a:rPr lang="en-US" sz="2400">
                <a:latin typeface="Raleway"/>
                <a:ea typeface="Raleway"/>
                <a:cs typeface="Raleway"/>
                <a:sym typeface="Raleway"/>
              </a:rPr>
              <a:t>Connecting through family projects, like cooking, gardening, story telling</a:t>
            </a:r>
            <a:endParaRPr sz="2400">
              <a:latin typeface="Raleway"/>
              <a:ea typeface="Raleway"/>
              <a:cs typeface="Raleway"/>
              <a:sym typeface="Raleway"/>
            </a:endParaRPr>
          </a:p>
          <a:p>
            <a:pPr marL="914400" lvl="1" indent="-393700" algn="l" rtl="0">
              <a:lnSpc>
                <a:spcPct val="115000"/>
              </a:lnSpc>
              <a:spcBef>
                <a:spcPts val="0"/>
              </a:spcBef>
              <a:spcAft>
                <a:spcPts val="0"/>
              </a:spcAft>
              <a:buSzPts val="2600"/>
              <a:buFont typeface="Raleway"/>
              <a:buChar char="○"/>
            </a:pPr>
            <a:r>
              <a:rPr lang="en-US" sz="2400">
                <a:latin typeface="Raleway"/>
                <a:ea typeface="Raleway"/>
                <a:cs typeface="Raleway"/>
                <a:sym typeface="Raleway"/>
              </a:rPr>
              <a:t>SEL Web Resource page for Families :</a:t>
            </a:r>
            <a:r>
              <a:rPr lang="en-US" sz="2400" u="sng">
                <a:solidFill>
                  <a:srgbClr val="954F72"/>
                </a:solidFill>
                <a:latin typeface="Raleway"/>
                <a:ea typeface="Raleway"/>
                <a:cs typeface="Raleway"/>
                <a:sym typeface="Raleway"/>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https://sites.google.com/scusd.edu/sel/home/family-resources?authuser=0</a:t>
            </a:r>
            <a:endParaRPr sz="2400" u="sng">
              <a:solidFill>
                <a:srgbClr val="954F72"/>
              </a:solidFill>
              <a:latin typeface="Raleway"/>
              <a:ea typeface="Raleway"/>
              <a:cs typeface="Raleway"/>
              <a:sym typeface="Raleway"/>
            </a:endParaRPr>
          </a:p>
          <a:p>
            <a:pPr marL="0" lvl="0" indent="0" algn="l" rtl="0">
              <a:lnSpc>
                <a:spcPct val="115000"/>
              </a:lnSpc>
              <a:spcBef>
                <a:spcPts val="0"/>
              </a:spcBef>
              <a:spcAft>
                <a:spcPts val="0"/>
              </a:spcAft>
              <a:buSzPts val="2400"/>
              <a:buNone/>
            </a:pPr>
            <a:endParaRPr sz="2900"/>
          </a:p>
          <a:p>
            <a:pPr marL="0" lvl="0" indent="0" algn="l" rtl="0">
              <a:lnSpc>
                <a:spcPct val="90000"/>
              </a:lnSpc>
              <a:spcBef>
                <a:spcPts val="1000"/>
              </a:spcBef>
              <a:spcAft>
                <a:spcPts val="0"/>
              </a:spcAft>
              <a:buSzPts val="2400"/>
              <a:buNone/>
            </a:pPr>
            <a:endParaRPr sz="2700">
              <a:highlight>
                <a:srgbClr val="FFFF00"/>
              </a:highlight>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c5f32b4ff9_0_1"/>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Health and Safety Information</a:t>
            </a: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p:txBody>
      </p:sp>
      <p:sp>
        <p:nvSpPr>
          <p:cNvPr id="402" name="Google Shape;402;gc5f32b4ff9_0_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
        <p:nvSpPr>
          <p:cNvPr id="403" name="Google Shape;403;gc5f32b4ff9_0_1"/>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404" name="Google Shape;404;gc5f32b4ff9_0_1"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405" name="Google Shape;405;gc5f32b4ff9_0_1"/>
          <p:cNvSpPr txBox="1"/>
          <p:nvPr/>
        </p:nvSpPr>
        <p:spPr>
          <a:xfrm>
            <a:off x="7853050" y="5867825"/>
            <a:ext cx="4800600" cy="544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600"/>
              <a:buFont typeface="Arial"/>
              <a:buNone/>
            </a:pPr>
            <a:r>
              <a:rPr lang="en-US" sz="2600" b="1" i="0" u="none" strike="noStrike" cap="none">
                <a:solidFill>
                  <a:schemeClr val="dk1"/>
                </a:solidFill>
                <a:latin typeface="Raleway"/>
                <a:ea typeface="Raleway"/>
                <a:cs typeface="Raleway"/>
                <a:sym typeface="Raleway"/>
              </a:rPr>
              <a:t>returntogether.scusd.edu</a:t>
            </a:r>
            <a:endParaRPr sz="1400" b="0" i="0" u="none" strike="noStrike" cap="none">
              <a:solidFill>
                <a:srgbClr val="000000"/>
              </a:solidFill>
              <a:latin typeface="Calibri"/>
              <a:ea typeface="Calibri"/>
              <a:cs typeface="Calibri"/>
              <a:sym typeface="Calibri"/>
            </a:endParaRPr>
          </a:p>
        </p:txBody>
      </p:sp>
      <p:sp>
        <p:nvSpPr>
          <p:cNvPr id="406" name="Google Shape;406;gc5f32b4ff9_0_1"/>
          <p:cNvSpPr txBox="1">
            <a:spLocks noGrp="1"/>
          </p:cNvSpPr>
          <p:nvPr>
            <p:ph type="subTitle" idx="1"/>
          </p:nvPr>
        </p:nvSpPr>
        <p:spPr>
          <a:xfrm>
            <a:off x="543600" y="1904075"/>
            <a:ext cx="10451700" cy="42768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1000"/>
              </a:spcBef>
              <a:spcAft>
                <a:spcPts val="0"/>
              </a:spcAft>
              <a:buSzPts val="2400"/>
              <a:buNone/>
            </a:pPr>
            <a:r>
              <a:rPr lang="en-US" sz="1600"/>
              <a:t> </a:t>
            </a:r>
            <a:endParaRPr sz="2700" b="1">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407" name="Google Shape;407;gc5f32b4ff9_0_1"/>
          <p:cNvPicPr preferRelativeResize="0"/>
          <p:nvPr/>
        </p:nvPicPr>
        <p:blipFill rotWithShape="1">
          <a:blip r:embed="rId4">
            <a:alphaModFix/>
          </a:blip>
          <a:srcRect t="13257" b="21463"/>
          <a:stretch/>
        </p:blipFill>
        <p:spPr>
          <a:xfrm>
            <a:off x="643950" y="2390826"/>
            <a:ext cx="9780751" cy="3332625"/>
          </a:xfrm>
          <a:prstGeom prst="rect">
            <a:avLst/>
          </a:prstGeom>
          <a:noFill/>
          <a:ln>
            <a:noFill/>
          </a:ln>
        </p:spPr>
      </p:pic>
      <p:sp>
        <p:nvSpPr>
          <p:cNvPr id="408" name="Google Shape;408;gc5f32b4ff9_0_1"/>
          <p:cNvSpPr txBox="1"/>
          <p:nvPr/>
        </p:nvSpPr>
        <p:spPr>
          <a:xfrm>
            <a:off x="487050" y="6127425"/>
            <a:ext cx="24825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200" b="0" i="0" u="none" strike="noStrike" cap="none">
                <a:solidFill>
                  <a:schemeClr val="dk1"/>
                </a:solidFill>
                <a:latin typeface="Calibri"/>
                <a:ea typeface="Calibri"/>
                <a:cs typeface="Calibri"/>
                <a:sym typeface="Calibri"/>
              </a:rPr>
              <a:t> Image by Ian McKay </a:t>
            </a:r>
            <a:endParaRPr sz="14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c5ce5e97dd_0_0"/>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Health and Safety Information</a:t>
            </a: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p:txBody>
      </p:sp>
      <p:sp>
        <p:nvSpPr>
          <p:cNvPr id="415" name="Google Shape;415;gc5ce5e97dd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
        <p:nvSpPr>
          <p:cNvPr id="416" name="Google Shape;416;gc5ce5e97dd_0_0"/>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417" name="Google Shape;417;gc5ce5e97dd_0_0"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418" name="Google Shape;418;gc5ce5e97dd_0_0"/>
          <p:cNvSpPr txBox="1"/>
          <p:nvPr/>
        </p:nvSpPr>
        <p:spPr>
          <a:xfrm>
            <a:off x="7853050" y="5867825"/>
            <a:ext cx="4800600" cy="544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600"/>
              <a:buFont typeface="Arial"/>
              <a:buNone/>
            </a:pPr>
            <a:r>
              <a:rPr lang="en-US" sz="2600" b="1" i="0" u="none" strike="noStrike" cap="none">
                <a:solidFill>
                  <a:schemeClr val="dk1"/>
                </a:solidFill>
                <a:latin typeface="Raleway"/>
                <a:ea typeface="Raleway"/>
                <a:cs typeface="Raleway"/>
                <a:sym typeface="Raleway"/>
              </a:rPr>
              <a:t>returntogether.scusd.edu</a:t>
            </a:r>
            <a:endParaRPr sz="1400" b="0" i="0" u="none" strike="noStrike" cap="none">
              <a:solidFill>
                <a:srgbClr val="000000"/>
              </a:solidFill>
              <a:latin typeface="Calibri"/>
              <a:ea typeface="Calibri"/>
              <a:cs typeface="Calibri"/>
              <a:sym typeface="Calibri"/>
            </a:endParaRPr>
          </a:p>
        </p:txBody>
      </p:sp>
      <p:sp>
        <p:nvSpPr>
          <p:cNvPr id="419" name="Google Shape;419;gc5ce5e97dd_0_0"/>
          <p:cNvSpPr txBox="1">
            <a:spLocks noGrp="1"/>
          </p:cNvSpPr>
          <p:nvPr>
            <p:ph type="subTitle" idx="1"/>
          </p:nvPr>
        </p:nvSpPr>
        <p:spPr>
          <a:xfrm>
            <a:off x="543600" y="1904075"/>
            <a:ext cx="8667600" cy="427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2700" b="1">
                <a:latin typeface="Raleway"/>
                <a:ea typeface="Raleway"/>
                <a:cs typeface="Raleway"/>
                <a:sym typeface="Raleway"/>
              </a:rPr>
              <a:t>Health and Safety Protocols</a:t>
            </a:r>
            <a:endParaRPr sz="2700" b="1">
              <a:latin typeface="Raleway"/>
              <a:ea typeface="Raleway"/>
              <a:cs typeface="Raleway"/>
              <a:sym typeface="Raleway"/>
            </a:endParaRPr>
          </a:p>
          <a:p>
            <a:pPr marL="457200" lvl="0" indent="-400050" algn="l" rtl="0">
              <a:lnSpc>
                <a:spcPct val="90000"/>
              </a:lnSpc>
              <a:spcBef>
                <a:spcPts val="1000"/>
              </a:spcBef>
              <a:spcAft>
                <a:spcPts val="0"/>
              </a:spcAft>
              <a:buSzPts val="2700"/>
              <a:buFont typeface="Raleway"/>
              <a:buChar char="●"/>
            </a:pPr>
            <a:r>
              <a:rPr lang="en-US" sz="2700">
                <a:latin typeface="Raleway"/>
                <a:ea typeface="Raleway"/>
                <a:cs typeface="Raleway"/>
                <a:sym typeface="Raleway"/>
              </a:rPr>
              <a:t>Screening </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Physical Distancing </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Face coverings</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Hand Hygiene</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a:latin typeface="Raleway"/>
                <a:ea typeface="Raleway"/>
                <a:cs typeface="Raleway"/>
                <a:sym typeface="Raleway"/>
              </a:rPr>
              <a:t>We’ve prepared our campuses and staff</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a:latin typeface="Raleway"/>
                <a:ea typeface="Raleway"/>
                <a:cs typeface="Raleway"/>
                <a:sym typeface="Raleway"/>
              </a:rPr>
              <a:t>to meet health and safety protocols.</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b="1">
                <a:latin typeface="Raleway"/>
                <a:ea typeface="Raleway"/>
                <a:cs typeface="Raleway"/>
                <a:sym typeface="Raleway"/>
              </a:rPr>
              <a:t>Let’s talk about school will look like...</a:t>
            </a:r>
            <a:endParaRPr sz="2700" b="1">
              <a:latin typeface="Raleway"/>
              <a:ea typeface="Raleway"/>
              <a:cs typeface="Raleway"/>
              <a:sym typeface="Raleway"/>
            </a:endParaRPr>
          </a:p>
          <a:p>
            <a:pPr marL="0" lvl="0" indent="0" algn="l" rtl="0">
              <a:lnSpc>
                <a:spcPct val="90000"/>
              </a:lnSpc>
              <a:spcBef>
                <a:spcPts val="1000"/>
              </a:spcBef>
              <a:spcAft>
                <a:spcPts val="0"/>
              </a:spcAft>
              <a:buSzPts val="2400"/>
              <a:buNone/>
            </a:pPr>
            <a:endParaRPr sz="2700" b="1">
              <a:latin typeface="Raleway"/>
              <a:ea typeface="Raleway"/>
              <a:cs typeface="Raleway"/>
              <a:sym typeface="Raleway"/>
            </a:endParaRPr>
          </a:p>
          <a:p>
            <a:pPr marL="457200" lvl="0" indent="0" algn="l" rtl="0">
              <a:lnSpc>
                <a:spcPct val="90000"/>
              </a:lnSpc>
              <a:spcBef>
                <a:spcPts val="1000"/>
              </a:spcBef>
              <a:spcAft>
                <a:spcPts val="0"/>
              </a:spcAft>
              <a:buSzPts val="2400"/>
              <a:buNone/>
            </a:pPr>
            <a:r>
              <a:rPr lang="en-US" sz="1600"/>
              <a:t> </a:t>
            </a:r>
            <a:endParaRPr sz="2700" b="1">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420" name="Google Shape;420;gc5ce5e97dd_0_0"/>
          <p:cNvPicPr preferRelativeResize="0"/>
          <p:nvPr/>
        </p:nvPicPr>
        <p:blipFill rotWithShape="1">
          <a:blip r:embed="rId4">
            <a:alphaModFix/>
          </a:blip>
          <a:srcRect/>
          <a:stretch/>
        </p:blipFill>
        <p:spPr>
          <a:xfrm>
            <a:off x="7210475" y="1537375"/>
            <a:ext cx="4256450" cy="4276725"/>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
          <p:cNvSpPr txBox="1">
            <a:spLocks noGrp="1"/>
          </p:cNvSpPr>
          <p:nvPr>
            <p:ph type="sldNum" idx="12"/>
          </p:nvPr>
        </p:nvSpPr>
        <p:spPr>
          <a:xfrm>
            <a:off x="8100275" y="62722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27</a:t>
            </a:fld>
            <a:endParaRPr/>
          </a:p>
        </p:txBody>
      </p:sp>
      <p:pic>
        <p:nvPicPr>
          <p:cNvPr id="426" name="Google Shape;426;p4"/>
          <p:cNvPicPr preferRelativeResize="0"/>
          <p:nvPr/>
        </p:nvPicPr>
        <p:blipFill rotWithShape="1">
          <a:blip r:embed="rId3">
            <a:alphaModFix/>
          </a:blip>
          <a:srcRect l="6305" t="28537" r="64835" b="36682"/>
          <a:stretch/>
        </p:blipFill>
        <p:spPr>
          <a:xfrm>
            <a:off x="8926250" y="284579"/>
            <a:ext cx="3012000" cy="2903946"/>
          </a:xfrm>
          <a:prstGeom prst="rect">
            <a:avLst/>
          </a:prstGeom>
          <a:noFill/>
          <a:ln>
            <a:noFill/>
          </a:ln>
        </p:spPr>
      </p:pic>
      <p:pic>
        <p:nvPicPr>
          <p:cNvPr id="427" name="Google Shape;427;p4"/>
          <p:cNvPicPr preferRelativeResize="0"/>
          <p:nvPr/>
        </p:nvPicPr>
        <p:blipFill>
          <a:blip r:embed="rId4">
            <a:alphaModFix/>
          </a:blip>
          <a:stretch>
            <a:fillRect/>
          </a:stretch>
        </p:blipFill>
        <p:spPr>
          <a:xfrm>
            <a:off x="4667525" y="3532425"/>
            <a:ext cx="6813110" cy="2739825"/>
          </a:xfrm>
          <a:prstGeom prst="rect">
            <a:avLst/>
          </a:prstGeom>
          <a:noFill/>
          <a:ln>
            <a:noFill/>
          </a:ln>
        </p:spPr>
      </p:pic>
      <p:pic>
        <p:nvPicPr>
          <p:cNvPr id="428" name="Google Shape;428;p4"/>
          <p:cNvPicPr preferRelativeResize="0"/>
          <p:nvPr/>
        </p:nvPicPr>
        <p:blipFill>
          <a:blip r:embed="rId5">
            <a:alphaModFix/>
          </a:blip>
          <a:stretch>
            <a:fillRect/>
          </a:stretch>
        </p:blipFill>
        <p:spPr>
          <a:xfrm>
            <a:off x="2511175" y="3532425"/>
            <a:ext cx="2056488" cy="2739825"/>
          </a:xfrm>
          <a:prstGeom prst="rect">
            <a:avLst/>
          </a:prstGeom>
          <a:noFill/>
          <a:ln>
            <a:noFill/>
          </a:ln>
        </p:spPr>
      </p:pic>
      <p:pic>
        <p:nvPicPr>
          <p:cNvPr id="429" name="Google Shape;429;p4"/>
          <p:cNvPicPr preferRelativeResize="0"/>
          <p:nvPr/>
        </p:nvPicPr>
        <p:blipFill>
          <a:blip r:embed="rId6">
            <a:alphaModFix/>
          </a:blip>
          <a:stretch>
            <a:fillRect/>
          </a:stretch>
        </p:blipFill>
        <p:spPr>
          <a:xfrm>
            <a:off x="354826" y="3532426"/>
            <a:ext cx="2056500" cy="2735253"/>
          </a:xfrm>
          <a:prstGeom prst="rect">
            <a:avLst/>
          </a:prstGeom>
          <a:noFill/>
          <a:ln>
            <a:noFill/>
          </a:ln>
        </p:spPr>
      </p:pic>
      <p:pic>
        <p:nvPicPr>
          <p:cNvPr id="430" name="Google Shape;430;p4"/>
          <p:cNvPicPr preferRelativeResize="0"/>
          <p:nvPr/>
        </p:nvPicPr>
        <p:blipFill rotWithShape="1">
          <a:blip r:embed="rId7">
            <a:alphaModFix/>
          </a:blip>
          <a:srcRect l="13412" t="877" b="32152"/>
          <a:stretch/>
        </p:blipFill>
        <p:spPr>
          <a:xfrm>
            <a:off x="54175" y="0"/>
            <a:ext cx="3012000" cy="3106253"/>
          </a:xfrm>
          <a:prstGeom prst="rect">
            <a:avLst/>
          </a:prstGeom>
          <a:noFill/>
          <a:ln>
            <a:noFill/>
          </a:ln>
        </p:spPr>
      </p:pic>
      <p:pic>
        <p:nvPicPr>
          <p:cNvPr id="431" name="Google Shape;431;p4"/>
          <p:cNvPicPr preferRelativeResize="0"/>
          <p:nvPr/>
        </p:nvPicPr>
        <p:blipFill>
          <a:blip r:embed="rId8">
            <a:alphaModFix/>
          </a:blip>
          <a:stretch>
            <a:fillRect/>
          </a:stretch>
        </p:blipFill>
        <p:spPr>
          <a:xfrm>
            <a:off x="3218575" y="152400"/>
            <a:ext cx="5555278" cy="3380023"/>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c5ce5e97dd_0_24"/>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Health and Safety Information</a:t>
            </a: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p:txBody>
      </p:sp>
      <p:sp>
        <p:nvSpPr>
          <p:cNvPr id="438" name="Google Shape;438;gc5ce5e97dd_0_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28</a:t>
            </a:fld>
            <a:endParaRPr/>
          </a:p>
        </p:txBody>
      </p:sp>
      <p:sp>
        <p:nvSpPr>
          <p:cNvPr id="439" name="Google Shape;439;gc5ce5e97dd_0_24"/>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440" name="Google Shape;440;gc5ce5e97dd_0_24"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441" name="Google Shape;441;gc5ce5e97dd_0_24"/>
          <p:cNvSpPr txBox="1"/>
          <p:nvPr/>
        </p:nvSpPr>
        <p:spPr>
          <a:xfrm>
            <a:off x="7853050" y="5867825"/>
            <a:ext cx="4800600" cy="544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600"/>
              <a:buFont typeface="Arial"/>
              <a:buNone/>
            </a:pPr>
            <a:r>
              <a:rPr lang="en-US" sz="2600" b="1" i="0" u="none" strike="noStrike" cap="none">
                <a:solidFill>
                  <a:schemeClr val="dk1"/>
                </a:solidFill>
                <a:latin typeface="Raleway"/>
                <a:ea typeface="Raleway"/>
                <a:cs typeface="Raleway"/>
                <a:sym typeface="Raleway"/>
              </a:rPr>
              <a:t>returntogether.scusd.edu</a:t>
            </a:r>
            <a:endParaRPr sz="1400" b="0" i="0" u="none" strike="noStrike" cap="none">
              <a:solidFill>
                <a:srgbClr val="000000"/>
              </a:solidFill>
              <a:latin typeface="Calibri"/>
              <a:ea typeface="Calibri"/>
              <a:cs typeface="Calibri"/>
              <a:sym typeface="Calibri"/>
            </a:endParaRPr>
          </a:p>
        </p:txBody>
      </p:sp>
      <p:sp>
        <p:nvSpPr>
          <p:cNvPr id="442" name="Google Shape;442;gc5ce5e97dd_0_24"/>
          <p:cNvSpPr txBox="1">
            <a:spLocks noGrp="1"/>
          </p:cNvSpPr>
          <p:nvPr>
            <p:ph type="subTitle" idx="1"/>
          </p:nvPr>
        </p:nvSpPr>
        <p:spPr>
          <a:xfrm>
            <a:off x="543600" y="1904075"/>
            <a:ext cx="5498700" cy="427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2700" b="1">
                <a:latin typeface="Raleway"/>
                <a:ea typeface="Raleway"/>
                <a:cs typeface="Raleway"/>
                <a:sym typeface="Raleway"/>
              </a:rPr>
              <a:t>Screenings</a:t>
            </a:r>
            <a:endParaRPr sz="2700" b="1">
              <a:latin typeface="Raleway"/>
              <a:ea typeface="Raleway"/>
              <a:cs typeface="Raleway"/>
              <a:sym typeface="Raleway"/>
            </a:endParaRPr>
          </a:p>
          <a:p>
            <a:pPr marL="457200" lvl="0" indent="-400050" algn="l" rtl="0">
              <a:lnSpc>
                <a:spcPct val="90000"/>
              </a:lnSpc>
              <a:spcBef>
                <a:spcPts val="1000"/>
              </a:spcBef>
              <a:spcAft>
                <a:spcPts val="0"/>
              </a:spcAft>
              <a:buSzPts val="2700"/>
              <a:buFont typeface="Raleway"/>
              <a:buChar char="●"/>
            </a:pPr>
            <a:r>
              <a:rPr lang="en-US" sz="2700">
                <a:latin typeface="Raleway"/>
                <a:ea typeface="Raleway"/>
                <a:cs typeface="Raleway"/>
                <a:sym typeface="Raleway"/>
              </a:rPr>
              <a:t>Temperature check on entry</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Quick check for symptoms </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Screening happens:</a:t>
            </a:r>
            <a:endParaRPr sz="2700">
              <a:latin typeface="Raleway"/>
              <a:ea typeface="Raleway"/>
              <a:cs typeface="Raleway"/>
              <a:sym typeface="Raleway"/>
            </a:endParaRPr>
          </a:p>
          <a:p>
            <a:pPr marL="914400" lvl="1"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At home AND</a:t>
            </a:r>
            <a:endParaRPr sz="2700">
              <a:latin typeface="Raleway"/>
              <a:ea typeface="Raleway"/>
              <a:cs typeface="Raleway"/>
              <a:sym typeface="Raleway"/>
            </a:endParaRPr>
          </a:p>
          <a:p>
            <a:pPr marL="914400" lvl="1"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At school</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Directions at each entrance</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Temperature technology</a:t>
            </a:r>
            <a:endParaRPr sz="2700">
              <a:latin typeface="Raleway"/>
              <a:ea typeface="Raleway"/>
              <a:cs typeface="Raleway"/>
              <a:sym typeface="Raleway"/>
            </a:endParaRPr>
          </a:p>
          <a:p>
            <a:pPr marL="914400" lvl="1"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Thermal </a:t>
            </a:r>
            <a:r>
              <a:rPr lang="en-US" sz="2700">
                <a:latin typeface="Raleway"/>
                <a:ea typeface="Raleway"/>
                <a:cs typeface="Raleway"/>
                <a:sym typeface="Ralew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scanners</a:t>
            </a:r>
            <a:endParaRPr sz="2700">
              <a:latin typeface="Raleway"/>
              <a:ea typeface="Raleway"/>
              <a:cs typeface="Raleway"/>
              <a:sym typeface="Raleway"/>
            </a:endParaRPr>
          </a:p>
          <a:p>
            <a:pPr marL="457200" lvl="0" indent="0" algn="l" rtl="0">
              <a:lnSpc>
                <a:spcPct val="90000"/>
              </a:lnSpc>
              <a:spcBef>
                <a:spcPts val="1000"/>
              </a:spcBef>
              <a:spcAft>
                <a:spcPts val="0"/>
              </a:spcAft>
              <a:buSzPts val="2400"/>
              <a:buNone/>
            </a:pPr>
            <a:r>
              <a:rPr lang="en-US" sz="1600"/>
              <a:t> </a:t>
            </a:r>
            <a:endParaRPr sz="2700" b="1">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443" name="Google Shape;443;gc5ce5e97dd_0_24" title="Sac City USD Return to Health Video – Screening Procedures">
            <a:hlinkClick r:id="rId4"/>
          </p:cNvPr>
          <p:cNvPicPr preferRelativeResize="0"/>
          <p:nvPr/>
        </p:nvPicPr>
        <p:blipFill rotWithShape="1">
          <a:blip r:embed="rId5">
            <a:alphaModFix/>
          </a:blip>
          <a:srcRect/>
          <a:stretch/>
        </p:blipFill>
        <p:spPr>
          <a:xfrm>
            <a:off x="6172125" y="1528113"/>
            <a:ext cx="5498700" cy="4124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3"/>
                                        </p:tgtEl>
                                        <p:attrNameLst>
                                          <p:attrName>style.visibility</p:attrName>
                                        </p:attrNameLst>
                                      </p:cBhvr>
                                      <p:to>
                                        <p:strVal val="visible"/>
                                      </p:to>
                                    </p:set>
                                    <p:animEffect transition="in" filter="fade">
                                      <p:cBhvr>
                                        <p:cTn id="7" dur="1000"/>
                                        <p:tgtEl>
                                          <p:spTgt spid="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gc5ce5e97dd_0_55"/>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Health and Safety Information</a:t>
            </a: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p:txBody>
      </p:sp>
      <p:sp>
        <p:nvSpPr>
          <p:cNvPr id="450" name="Google Shape;450;gc5ce5e97dd_0_5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a:p>
        </p:txBody>
      </p:sp>
      <p:sp>
        <p:nvSpPr>
          <p:cNvPr id="451" name="Google Shape;451;gc5ce5e97dd_0_55"/>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452" name="Google Shape;452;gc5ce5e97dd_0_55"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453" name="Google Shape;453;gc5ce5e97dd_0_55"/>
          <p:cNvSpPr txBox="1"/>
          <p:nvPr/>
        </p:nvSpPr>
        <p:spPr>
          <a:xfrm>
            <a:off x="7853050" y="5867825"/>
            <a:ext cx="4800600" cy="544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600"/>
              <a:buFont typeface="Arial"/>
              <a:buNone/>
            </a:pPr>
            <a:r>
              <a:rPr lang="en-US" sz="2600" b="1" i="0" u="none" strike="noStrike" cap="none">
                <a:solidFill>
                  <a:schemeClr val="dk1"/>
                </a:solidFill>
                <a:latin typeface="Raleway"/>
                <a:ea typeface="Raleway"/>
                <a:cs typeface="Raleway"/>
                <a:sym typeface="Raleway"/>
              </a:rPr>
              <a:t>returntogether.scusd.edu</a:t>
            </a:r>
            <a:endParaRPr sz="1400" b="0" i="0" u="none" strike="noStrike" cap="none">
              <a:solidFill>
                <a:srgbClr val="000000"/>
              </a:solidFill>
              <a:latin typeface="Calibri"/>
              <a:ea typeface="Calibri"/>
              <a:cs typeface="Calibri"/>
              <a:sym typeface="Calibri"/>
            </a:endParaRPr>
          </a:p>
        </p:txBody>
      </p:sp>
      <p:sp>
        <p:nvSpPr>
          <p:cNvPr id="454" name="Google Shape;454;gc5ce5e97dd_0_55"/>
          <p:cNvSpPr txBox="1">
            <a:spLocks noGrp="1"/>
          </p:cNvSpPr>
          <p:nvPr>
            <p:ph type="subTitle" idx="1"/>
          </p:nvPr>
        </p:nvSpPr>
        <p:spPr>
          <a:xfrm>
            <a:off x="543600" y="1904075"/>
            <a:ext cx="7036200" cy="427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2700" b="1">
                <a:latin typeface="Raleway"/>
                <a:ea typeface="Raleway"/>
                <a:cs typeface="Raleway"/>
                <a:sym typeface="Raleway"/>
              </a:rPr>
              <a:t>Physical Distancing</a:t>
            </a:r>
            <a:endParaRPr sz="2700" b="1">
              <a:latin typeface="Raleway"/>
              <a:ea typeface="Raleway"/>
              <a:cs typeface="Raleway"/>
              <a:sym typeface="Raleway"/>
            </a:endParaRPr>
          </a:p>
          <a:p>
            <a:pPr marL="457200" lvl="0" indent="-400050" algn="l" rtl="0">
              <a:lnSpc>
                <a:spcPct val="90000"/>
              </a:lnSpc>
              <a:spcBef>
                <a:spcPts val="1000"/>
              </a:spcBef>
              <a:spcAft>
                <a:spcPts val="0"/>
              </a:spcAft>
              <a:buSzPts val="2700"/>
              <a:buFont typeface="Raleway"/>
              <a:buChar char="●"/>
            </a:pPr>
            <a:r>
              <a:rPr lang="en-US" sz="2700">
                <a:latin typeface="Raleway"/>
                <a:ea typeface="Raleway"/>
                <a:cs typeface="Raleway"/>
                <a:sym typeface="Raleway"/>
              </a:rPr>
              <a:t>6’ Required </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Classrooms arranged to ensure spacing </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Signs and reminders posted throughout campuses </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b="1">
              <a:latin typeface="Raleway"/>
              <a:ea typeface="Raleway"/>
              <a:cs typeface="Raleway"/>
              <a:sym typeface="Raleway"/>
            </a:endParaRPr>
          </a:p>
          <a:p>
            <a:pPr marL="0" lvl="0" indent="0" algn="l" rtl="0">
              <a:lnSpc>
                <a:spcPct val="90000"/>
              </a:lnSpc>
              <a:spcBef>
                <a:spcPts val="1000"/>
              </a:spcBef>
              <a:spcAft>
                <a:spcPts val="0"/>
              </a:spcAft>
              <a:buSzPts val="2400"/>
              <a:buNone/>
            </a:pPr>
            <a:endParaRPr sz="2700" b="1">
              <a:latin typeface="Raleway"/>
              <a:ea typeface="Raleway"/>
              <a:cs typeface="Raleway"/>
              <a:sym typeface="Raleway"/>
            </a:endParaRPr>
          </a:p>
          <a:p>
            <a:pPr marL="457200" lvl="0" indent="0" algn="l" rtl="0">
              <a:lnSpc>
                <a:spcPct val="90000"/>
              </a:lnSpc>
              <a:spcBef>
                <a:spcPts val="1000"/>
              </a:spcBef>
              <a:spcAft>
                <a:spcPts val="0"/>
              </a:spcAft>
              <a:buSzPts val="2400"/>
              <a:buNone/>
            </a:pPr>
            <a:r>
              <a:rPr lang="en-US" sz="1600"/>
              <a:t> </a:t>
            </a:r>
            <a:endParaRPr sz="2700" b="1">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455" name="Google Shape;455;gc5ce5e97dd_0_55"/>
          <p:cNvPicPr preferRelativeResize="0"/>
          <p:nvPr/>
        </p:nvPicPr>
        <p:blipFill rotWithShape="1">
          <a:blip r:embed="rId4">
            <a:alphaModFix/>
          </a:blip>
          <a:srcRect/>
          <a:stretch/>
        </p:blipFill>
        <p:spPr>
          <a:xfrm>
            <a:off x="8240275" y="1060200"/>
            <a:ext cx="3483850" cy="473760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c59c4a4545_0_28"/>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Introduction</a:t>
            </a:r>
            <a:endParaRPr sz="3000" b="1">
              <a:latin typeface="Raleway"/>
              <a:ea typeface="Raleway"/>
              <a:cs typeface="Raleway"/>
              <a:sym typeface="Raleway"/>
            </a:endParaRPr>
          </a:p>
        </p:txBody>
      </p:sp>
      <p:sp>
        <p:nvSpPr>
          <p:cNvPr id="151" name="Google Shape;151;gc59c4a4545_0_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
        <p:nvSpPr>
          <p:cNvPr id="152" name="Google Shape;152;gc59c4a4545_0_28"/>
          <p:cNvSpPr txBox="1">
            <a:spLocks noGrp="1"/>
          </p:cNvSpPr>
          <p:nvPr>
            <p:ph type="subTitle" idx="1"/>
          </p:nvPr>
        </p:nvSpPr>
        <p:spPr>
          <a:xfrm>
            <a:off x="835400" y="1997700"/>
            <a:ext cx="11356500" cy="4540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2700">
                <a:latin typeface="Raleway"/>
                <a:ea typeface="Raleway"/>
                <a:cs typeface="Raleway"/>
                <a:sym typeface="Raleway"/>
              </a:rPr>
              <a:t>Thank you for your patience and partnership throughout this last year. </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a:latin typeface="Raleway"/>
                <a:ea typeface="Raleway"/>
                <a:cs typeface="Raleway"/>
                <a:sym typeface="Raleway"/>
              </a:rPr>
              <a:t>We are excited to Return Together!</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1400">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a:latin typeface="Raleway"/>
                <a:ea typeface="Raleway"/>
                <a:cs typeface="Raleway"/>
                <a:sym typeface="Raleway"/>
              </a:rPr>
              <a:t>Families will decide how their student will participate for the rest of the year. Every family’s decision will be personal to them. We want to provide you with all the information you need to make this decision.</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1700">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a:latin typeface="Raleway"/>
                <a:ea typeface="Raleway"/>
                <a:cs typeface="Raleway"/>
                <a:sym typeface="Raleway"/>
              </a:rPr>
              <a:t>Considerations as we reopen:</a:t>
            </a:r>
            <a:endParaRPr sz="2700">
              <a:latin typeface="Raleway"/>
              <a:ea typeface="Raleway"/>
              <a:cs typeface="Raleway"/>
              <a:sym typeface="Raleway"/>
            </a:endParaRPr>
          </a:p>
          <a:p>
            <a:pPr marL="457200" lvl="0" indent="-400050" algn="l" rtl="0">
              <a:lnSpc>
                <a:spcPct val="90000"/>
              </a:lnSpc>
              <a:spcBef>
                <a:spcPts val="1000"/>
              </a:spcBef>
              <a:spcAft>
                <a:spcPts val="0"/>
              </a:spcAft>
              <a:buSzPts val="2700"/>
              <a:buFont typeface="Raleway"/>
              <a:buChar char="●"/>
            </a:pPr>
            <a:r>
              <a:rPr lang="en-US" sz="2700">
                <a:latin typeface="Raleway"/>
                <a:ea typeface="Raleway"/>
                <a:cs typeface="Raleway"/>
                <a:sym typeface="Raleway"/>
              </a:rPr>
              <a:t>Returning Together means working together. </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As we reopen, we must be ready to change course if needed</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Everyone has a part in keeping us health and safe. </a:t>
            </a:r>
            <a:endParaRPr sz="2700">
              <a:latin typeface="Raleway"/>
              <a:ea typeface="Raleway"/>
              <a:cs typeface="Raleway"/>
              <a:sym typeface="Raleway"/>
            </a:endParaRPr>
          </a:p>
          <a:p>
            <a:pPr marL="0" lvl="0" indent="0" algn="ctr" rtl="0">
              <a:lnSpc>
                <a:spcPct val="90000"/>
              </a:lnSpc>
              <a:spcBef>
                <a:spcPts val="1000"/>
              </a:spcBef>
              <a:spcAft>
                <a:spcPts val="0"/>
              </a:spcAft>
              <a:buSzPts val="2400"/>
              <a:buNone/>
            </a:pPr>
            <a:endParaRPr sz="2700" b="1">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153" name="Google Shape;153;gc59c4a4545_0_28"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c5ce5e97dd_0_45"/>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Health and Safety Information</a:t>
            </a: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p:txBody>
      </p:sp>
      <p:sp>
        <p:nvSpPr>
          <p:cNvPr id="462" name="Google Shape;462;gc5ce5e97dd_0_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sp>
        <p:nvSpPr>
          <p:cNvPr id="463" name="Google Shape;463;gc5ce5e97dd_0_45"/>
          <p:cNvSpPr txBox="1">
            <a:spLocks noGrp="1"/>
          </p:cNvSpPr>
          <p:nvPr>
            <p:ph type="subTitle" idx="1"/>
          </p:nvPr>
        </p:nvSpPr>
        <p:spPr>
          <a:xfrm>
            <a:off x="835400" y="1800225"/>
            <a:ext cx="62373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464" name="Google Shape;464;gc5ce5e97dd_0_45"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465" name="Google Shape;465;gc5ce5e97dd_0_45"/>
          <p:cNvSpPr txBox="1"/>
          <p:nvPr/>
        </p:nvSpPr>
        <p:spPr>
          <a:xfrm>
            <a:off x="7853050" y="5867825"/>
            <a:ext cx="4800600" cy="544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600"/>
              <a:buFont typeface="Arial"/>
              <a:buNone/>
            </a:pPr>
            <a:r>
              <a:rPr lang="en-US" sz="2600" b="1" i="0" u="none" strike="noStrike" cap="none">
                <a:solidFill>
                  <a:schemeClr val="dk1"/>
                </a:solidFill>
                <a:latin typeface="Raleway"/>
                <a:ea typeface="Raleway"/>
                <a:cs typeface="Raleway"/>
                <a:sym typeface="Raleway"/>
              </a:rPr>
              <a:t>returntogether.scusd.edu</a:t>
            </a:r>
            <a:endParaRPr sz="1400" b="0" i="0" u="none" strike="noStrike" cap="none">
              <a:solidFill>
                <a:srgbClr val="000000"/>
              </a:solidFill>
              <a:latin typeface="Calibri"/>
              <a:ea typeface="Calibri"/>
              <a:cs typeface="Calibri"/>
              <a:sym typeface="Calibri"/>
            </a:endParaRPr>
          </a:p>
        </p:txBody>
      </p:sp>
      <p:sp>
        <p:nvSpPr>
          <p:cNvPr id="466" name="Google Shape;466;gc5ce5e97dd_0_45"/>
          <p:cNvSpPr txBox="1">
            <a:spLocks noGrp="1"/>
          </p:cNvSpPr>
          <p:nvPr>
            <p:ph type="subTitle" idx="1"/>
          </p:nvPr>
        </p:nvSpPr>
        <p:spPr>
          <a:xfrm>
            <a:off x="543600" y="1904075"/>
            <a:ext cx="5893200" cy="427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2700" b="1">
                <a:latin typeface="Raleway"/>
                <a:ea typeface="Raleway"/>
                <a:cs typeface="Raleway"/>
                <a:sym typeface="Raleway"/>
              </a:rPr>
              <a:t>Face Coverings</a:t>
            </a:r>
            <a:endParaRPr sz="2700" b="1">
              <a:latin typeface="Raleway"/>
              <a:ea typeface="Raleway"/>
              <a:cs typeface="Raleway"/>
              <a:sym typeface="Raleway"/>
            </a:endParaRPr>
          </a:p>
          <a:p>
            <a:pPr marL="457200" lvl="0" indent="-400050" algn="l" rtl="0">
              <a:lnSpc>
                <a:spcPct val="90000"/>
              </a:lnSpc>
              <a:spcBef>
                <a:spcPts val="1000"/>
              </a:spcBef>
              <a:spcAft>
                <a:spcPts val="0"/>
              </a:spcAft>
              <a:buSzPts val="2700"/>
              <a:buFont typeface="Raleway"/>
              <a:buChar char="●"/>
            </a:pPr>
            <a:r>
              <a:rPr lang="en-US" sz="2700">
                <a:latin typeface="Raleway"/>
                <a:ea typeface="Raleway"/>
                <a:cs typeface="Raleway"/>
                <a:sym typeface="Raleway"/>
              </a:rPr>
              <a:t>Face coverings are required</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District will provide face coverings for those who need it </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Face coverings may be removed to eat or drink</a:t>
            </a:r>
            <a:r>
              <a:rPr lang="en-US" sz="2700">
                <a:solidFill>
                  <a:srgbClr val="000000"/>
                </a:solidFill>
                <a:latin typeface="Raleway"/>
                <a:ea typeface="Raleway"/>
                <a:cs typeface="Raleway"/>
                <a:sym typeface="Raleway"/>
              </a:rPr>
              <a:t> while maintaining physical distancing</a:t>
            </a: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b="1">
              <a:latin typeface="Raleway"/>
              <a:ea typeface="Raleway"/>
              <a:cs typeface="Raleway"/>
              <a:sym typeface="Raleway"/>
            </a:endParaRPr>
          </a:p>
          <a:p>
            <a:pPr marL="0" lvl="0" indent="0" algn="l" rtl="0">
              <a:lnSpc>
                <a:spcPct val="90000"/>
              </a:lnSpc>
              <a:spcBef>
                <a:spcPts val="1000"/>
              </a:spcBef>
              <a:spcAft>
                <a:spcPts val="0"/>
              </a:spcAft>
              <a:buSzPts val="2400"/>
              <a:buNone/>
            </a:pPr>
            <a:endParaRPr sz="2700" b="1">
              <a:latin typeface="Raleway"/>
              <a:ea typeface="Raleway"/>
              <a:cs typeface="Raleway"/>
              <a:sym typeface="Raleway"/>
            </a:endParaRPr>
          </a:p>
          <a:p>
            <a:pPr marL="0" lvl="0" indent="0" algn="l" rtl="0">
              <a:lnSpc>
                <a:spcPct val="90000"/>
              </a:lnSpc>
              <a:spcBef>
                <a:spcPts val="1000"/>
              </a:spcBef>
              <a:spcAft>
                <a:spcPts val="0"/>
              </a:spcAft>
              <a:buSzPts val="2400"/>
              <a:buNone/>
            </a:pPr>
            <a:endParaRPr sz="2700" b="1">
              <a:latin typeface="Raleway"/>
              <a:ea typeface="Raleway"/>
              <a:cs typeface="Raleway"/>
              <a:sym typeface="Raleway"/>
            </a:endParaRPr>
          </a:p>
          <a:p>
            <a:pPr marL="457200" lvl="0" indent="0" algn="l" rtl="0">
              <a:lnSpc>
                <a:spcPct val="90000"/>
              </a:lnSpc>
              <a:spcBef>
                <a:spcPts val="1000"/>
              </a:spcBef>
              <a:spcAft>
                <a:spcPts val="0"/>
              </a:spcAft>
              <a:buSzPts val="2400"/>
              <a:buNone/>
            </a:pPr>
            <a:r>
              <a:rPr lang="en-US" sz="1600"/>
              <a:t> </a:t>
            </a:r>
            <a:endParaRPr sz="2700" b="1">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467" name="Google Shape;467;gc5ce5e97dd_0_45" title="Sac City USD Return to Health Videos – Face Coverings">
            <a:hlinkClick r:id="rId4"/>
          </p:cNvPr>
          <p:cNvPicPr preferRelativeResize="0"/>
          <p:nvPr/>
        </p:nvPicPr>
        <p:blipFill rotWithShape="1">
          <a:blip r:embed="rId5">
            <a:alphaModFix/>
          </a:blip>
          <a:srcRect/>
          <a:stretch/>
        </p:blipFill>
        <p:spPr>
          <a:xfrm>
            <a:off x="6517100" y="1544050"/>
            <a:ext cx="5519026" cy="4139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7"/>
                                        </p:tgtEl>
                                        <p:attrNameLst>
                                          <p:attrName>style.visibility</p:attrName>
                                        </p:attrNameLst>
                                      </p:cBhvr>
                                      <p:to>
                                        <p:strVal val="visible"/>
                                      </p:to>
                                    </p:set>
                                    <p:animEffect transition="in" filter="fade">
                                      <p:cBhvr>
                                        <p:cTn id="7" dur="1000"/>
                                        <p:tgtEl>
                                          <p:spTgt spid="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c5ce5e97dd_0_35"/>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Health and Safety Information</a:t>
            </a: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p:txBody>
      </p:sp>
      <p:sp>
        <p:nvSpPr>
          <p:cNvPr id="474" name="Google Shape;474;gc5ce5e97dd_0_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
        <p:nvSpPr>
          <p:cNvPr id="475" name="Google Shape;475;gc5ce5e97dd_0_35"/>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476" name="Google Shape;476;gc5ce5e97dd_0_35"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477" name="Google Shape;477;gc5ce5e97dd_0_35"/>
          <p:cNvSpPr txBox="1"/>
          <p:nvPr/>
        </p:nvSpPr>
        <p:spPr>
          <a:xfrm>
            <a:off x="7853050" y="5867825"/>
            <a:ext cx="4800600" cy="544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600"/>
              <a:buFont typeface="Arial"/>
              <a:buNone/>
            </a:pPr>
            <a:r>
              <a:rPr lang="en-US" sz="2600" b="1" i="0" u="none" strike="noStrike" cap="none">
                <a:solidFill>
                  <a:schemeClr val="dk1"/>
                </a:solidFill>
                <a:latin typeface="Raleway"/>
                <a:ea typeface="Raleway"/>
                <a:cs typeface="Raleway"/>
                <a:sym typeface="Raleway"/>
              </a:rPr>
              <a:t>returntogether.scusd.edu</a:t>
            </a:r>
            <a:endParaRPr sz="1400" b="0" i="0" u="none" strike="noStrike" cap="none">
              <a:solidFill>
                <a:srgbClr val="000000"/>
              </a:solidFill>
              <a:latin typeface="Calibri"/>
              <a:ea typeface="Calibri"/>
              <a:cs typeface="Calibri"/>
              <a:sym typeface="Calibri"/>
            </a:endParaRPr>
          </a:p>
        </p:txBody>
      </p:sp>
      <p:sp>
        <p:nvSpPr>
          <p:cNvPr id="478" name="Google Shape;478;gc5ce5e97dd_0_35"/>
          <p:cNvSpPr txBox="1">
            <a:spLocks noGrp="1"/>
          </p:cNvSpPr>
          <p:nvPr>
            <p:ph type="subTitle" idx="1"/>
          </p:nvPr>
        </p:nvSpPr>
        <p:spPr>
          <a:xfrm>
            <a:off x="543600" y="1904075"/>
            <a:ext cx="7252500" cy="427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2700" b="1">
                <a:latin typeface="Raleway"/>
                <a:ea typeface="Raleway"/>
                <a:cs typeface="Raleway"/>
                <a:sym typeface="Raleway"/>
              </a:rPr>
              <a:t>Hand Hygiene</a:t>
            </a:r>
            <a:endParaRPr sz="2700" b="1">
              <a:latin typeface="Raleway"/>
              <a:ea typeface="Raleway"/>
              <a:cs typeface="Raleway"/>
              <a:sym typeface="Raleway"/>
            </a:endParaRPr>
          </a:p>
          <a:p>
            <a:pPr marL="457200" lvl="0" indent="-400050" algn="l" rtl="0">
              <a:lnSpc>
                <a:spcPct val="90000"/>
              </a:lnSpc>
              <a:spcBef>
                <a:spcPts val="1000"/>
              </a:spcBef>
              <a:spcAft>
                <a:spcPts val="0"/>
              </a:spcAft>
              <a:buSzPts val="2700"/>
              <a:buFont typeface="Raleway"/>
              <a:buChar char="●"/>
            </a:pPr>
            <a:r>
              <a:rPr lang="en-US" sz="2700">
                <a:latin typeface="Raleway"/>
                <a:ea typeface="Raleway"/>
                <a:cs typeface="Raleway"/>
                <a:sym typeface="Raleway"/>
              </a:rPr>
              <a:t>Sanitization Stations provided </a:t>
            </a:r>
            <a:endParaRPr sz="2700">
              <a:latin typeface="Raleway"/>
              <a:ea typeface="Raleway"/>
              <a:cs typeface="Raleway"/>
              <a:sym typeface="Raleway"/>
            </a:endParaRPr>
          </a:p>
          <a:p>
            <a:pPr marL="914400" lvl="1"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Soap</a:t>
            </a:r>
            <a:endParaRPr sz="2700">
              <a:latin typeface="Raleway"/>
              <a:ea typeface="Raleway"/>
              <a:cs typeface="Raleway"/>
              <a:sym typeface="Raleway"/>
            </a:endParaRPr>
          </a:p>
          <a:p>
            <a:pPr marL="914400" lvl="1"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60% Alcohol-based Hand Sanitizer </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Training on hand washing and sanitizing will be provided</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Hand sanitization should occur throughout the day</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b="1">
              <a:latin typeface="Raleway"/>
              <a:ea typeface="Raleway"/>
              <a:cs typeface="Raleway"/>
              <a:sym typeface="Raleway"/>
            </a:endParaRPr>
          </a:p>
          <a:p>
            <a:pPr marL="457200" lvl="0" indent="0" algn="l" rtl="0">
              <a:lnSpc>
                <a:spcPct val="90000"/>
              </a:lnSpc>
              <a:spcBef>
                <a:spcPts val="1000"/>
              </a:spcBef>
              <a:spcAft>
                <a:spcPts val="0"/>
              </a:spcAft>
              <a:buSzPts val="2400"/>
              <a:buNone/>
            </a:pPr>
            <a:r>
              <a:rPr lang="en-US" sz="1600"/>
              <a:t> </a:t>
            </a:r>
            <a:endParaRPr sz="2700" b="1">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479" name="Google Shape;479;gc5ce5e97dd_0_35"/>
          <p:cNvPicPr preferRelativeResize="0"/>
          <p:nvPr/>
        </p:nvPicPr>
        <p:blipFill rotWithShape="1">
          <a:blip r:embed="rId4">
            <a:alphaModFix/>
          </a:blip>
          <a:srcRect/>
          <a:stretch/>
        </p:blipFill>
        <p:spPr>
          <a:xfrm>
            <a:off x="7939350" y="794800"/>
            <a:ext cx="3226574" cy="5073025"/>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c5f32b4ff9_0_15"/>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Health and Safety Information</a:t>
            </a: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p:txBody>
      </p:sp>
      <p:sp>
        <p:nvSpPr>
          <p:cNvPr id="486" name="Google Shape;486;gc5f32b4ff9_0_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
        <p:nvSpPr>
          <p:cNvPr id="487" name="Google Shape;487;gc5f32b4ff9_0_15"/>
          <p:cNvSpPr txBox="1">
            <a:spLocks noGrp="1"/>
          </p:cNvSpPr>
          <p:nvPr>
            <p:ph type="subTitle" idx="1"/>
          </p:nvPr>
        </p:nvSpPr>
        <p:spPr>
          <a:xfrm>
            <a:off x="8355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488" name="Google Shape;488;gc5f32b4ff9_0_15"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489" name="Google Shape;489;gc5f32b4ff9_0_15"/>
          <p:cNvSpPr txBox="1"/>
          <p:nvPr/>
        </p:nvSpPr>
        <p:spPr>
          <a:xfrm>
            <a:off x="7853050" y="5867825"/>
            <a:ext cx="4800600" cy="544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600"/>
              <a:buFont typeface="Arial"/>
              <a:buNone/>
            </a:pPr>
            <a:r>
              <a:rPr lang="en-US" sz="2600" b="1" i="0" u="none" strike="noStrike" cap="none">
                <a:solidFill>
                  <a:schemeClr val="dk1"/>
                </a:solidFill>
                <a:latin typeface="Raleway"/>
                <a:ea typeface="Raleway"/>
                <a:cs typeface="Raleway"/>
                <a:sym typeface="Raleway"/>
              </a:rPr>
              <a:t>returntogether.scusd.edu</a:t>
            </a:r>
            <a:endParaRPr sz="1400" b="0" i="0" u="none" strike="noStrike" cap="none">
              <a:solidFill>
                <a:srgbClr val="000000"/>
              </a:solidFill>
              <a:latin typeface="Calibri"/>
              <a:ea typeface="Calibri"/>
              <a:cs typeface="Calibri"/>
              <a:sym typeface="Calibri"/>
            </a:endParaRPr>
          </a:p>
        </p:txBody>
      </p:sp>
      <p:sp>
        <p:nvSpPr>
          <p:cNvPr id="490" name="Google Shape;490;gc5f32b4ff9_0_15"/>
          <p:cNvSpPr txBox="1">
            <a:spLocks noGrp="1"/>
          </p:cNvSpPr>
          <p:nvPr>
            <p:ph type="subTitle" idx="1"/>
          </p:nvPr>
        </p:nvSpPr>
        <p:spPr>
          <a:xfrm>
            <a:off x="543600" y="1904075"/>
            <a:ext cx="10668300" cy="427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2700" b="1">
                <a:latin typeface="Raleway"/>
                <a:ea typeface="Raleway"/>
                <a:cs typeface="Raleway"/>
                <a:sym typeface="Raleway"/>
              </a:rPr>
              <a:t>Site Safety and Preparation </a:t>
            </a:r>
            <a:endParaRPr sz="2700" b="1">
              <a:latin typeface="Raleway"/>
              <a:ea typeface="Raleway"/>
              <a:cs typeface="Raleway"/>
              <a:sym typeface="Raleway"/>
            </a:endParaRPr>
          </a:p>
          <a:p>
            <a:pPr marL="457200" lvl="0" indent="0" algn="l" rtl="0">
              <a:lnSpc>
                <a:spcPct val="90000"/>
              </a:lnSpc>
              <a:spcBef>
                <a:spcPts val="1000"/>
              </a:spcBef>
              <a:spcAft>
                <a:spcPts val="0"/>
              </a:spcAft>
              <a:buSzPts val="2400"/>
              <a:buNone/>
            </a:pPr>
            <a:r>
              <a:rPr lang="en-US" sz="1600"/>
              <a:t> </a:t>
            </a:r>
            <a:endParaRPr sz="2700" b="1">
              <a:latin typeface="Raleway"/>
              <a:ea typeface="Raleway"/>
              <a:cs typeface="Raleway"/>
              <a:sym typeface="Raleway"/>
            </a:endParaRPr>
          </a:p>
          <a:p>
            <a:pPr marL="457200" lvl="0" indent="-400050" algn="l" rtl="0">
              <a:lnSpc>
                <a:spcPct val="90000"/>
              </a:lnSpc>
              <a:spcBef>
                <a:spcPts val="1000"/>
              </a:spcBef>
              <a:spcAft>
                <a:spcPts val="0"/>
              </a:spcAft>
              <a:buSzPts val="2700"/>
              <a:buFont typeface="Raleway"/>
              <a:buChar char="●"/>
            </a:pPr>
            <a:r>
              <a:rPr lang="en-US" sz="2700">
                <a:latin typeface="Raleway"/>
                <a:ea typeface="Raleway"/>
                <a:cs typeface="Raleway"/>
                <a:sym typeface="Raleway"/>
              </a:rPr>
              <a:t>Signage</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Directional Flow of students/people</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Plexiglass barriers (cafeteria, office)</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Regular disinfection</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a:latin typeface="Raleway"/>
                <a:ea typeface="Raleway"/>
                <a:cs typeface="Raleway"/>
                <a:sym typeface="Raleway"/>
              </a:rPr>
              <a:t>Each site is assessed by a third-party before reopening.</a:t>
            </a:r>
            <a:endParaRPr sz="2700">
              <a:latin typeface="Raleway"/>
              <a:ea typeface="Raleway"/>
              <a:cs typeface="Raleway"/>
              <a:sym typeface="Raleway"/>
            </a:endParaRPr>
          </a:p>
          <a:p>
            <a:pPr marL="45720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c5ce5e97dd_0_65"/>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Health and Safety Information</a:t>
            </a: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p:txBody>
      </p:sp>
      <p:sp>
        <p:nvSpPr>
          <p:cNvPr id="497" name="Google Shape;497;gc5ce5e97dd_0_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
        <p:nvSpPr>
          <p:cNvPr id="498" name="Google Shape;498;gc5ce5e97dd_0_65"/>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499" name="Google Shape;499;gc5ce5e97dd_0_65"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500" name="Google Shape;500;gc5ce5e97dd_0_65"/>
          <p:cNvSpPr txBox="1"/>
          <p:nvPr/>
        </p:nvSpPr>
        <p:spPr>
          <a:xfrm>
            <a:off x="7853050" y="5867825"/>
            <a:ext cx="4800600" cy="544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600"/>
              <a:buFont typeface="Arial"/>
              <a:buNone/>
            </a:pPr>
            <a:r>
              <a:rPr lang="en-US" sz="2600" b="1" i="0" u="none" strike="noStrike" cap="none">
                <a:solidFill>
                  <a:schemeClr val="dk1"/>
                </a:solidFill>
                <a:latin typeface="Raleway"/>
                <a:ea typeface="Raleway"/>
                <a:cs typeface="Raleway"/>
                <a:sym typeface="Raleway"/>
              </a:rPr>
              <a:t>returntogether.scusd.edu</a:t>
            </a:r>
            <a:endParaRPr sz="1400" b="0" i="0" u="none" strike="noStrike" cap="none">
              <a:solidFill>
                <a:srgbClr val="000000"/>
              </a:solidFill>
              <a:latin typeface="Calibri"/>
              <a:ea typeface="Calibri"/>
              <a:cs typeface="Calibri"/>
              <a:sym typeface="Calibri"/>
            </a:endParaRPr>
          </a:p>
        </p:txBody>
      </p:sp>
      <p:sp>
        <p:nvSpPr>
          <p:cNvPr id="501" name="Google Shape;501;gc5ce5e97dd_0_65"/>
          <p:cNvSpPr txBox="1">
            <a:spLocks noGrp="1"/>
          </p:cNvSpPr>
          <p:nvPr>
            <p:ph type="subTitle" idx="1"/>
          </p:nvPr>
        </p:nvSpPr>
        <p:spPr>
          <a:xfrm>
            <a:off x="456025" y="1904075"/>
            <a:ext cx="5324700" cy="427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2700" b="1">
                <a:latin typeface="Raleway"/>
                <a:ea typeface="Raleway"/>
                <a:cs typeface="Raleway"/>
                <a:sym typeface="Raleway"/>
              </a:rPr>
              <a:t>Site Safety and Preparation </a:t>
            </a:r>
            <a:endParaRPr sz="2700" b="1">
              <a:latin typeface="Raleway"/>
              <a:ea typeface="Raleway"/>
              <a:cs typeface="Raleway"/>
              <a:sym typeface="Raleway"/>
            </a:endParaRPr>
          </a:p>
          <a:p>
            <a:pPr marL="457200" lvl="0" indent="0" algn="l" rtl="0">
              <a:lnSpc>
                <a:spcPct val="90000"/>
              </a:lnSpc>
              <a:spcBef>
                <a:spcPts val="1000"/>
              </a:spcBef>
              <a:spcAft>
                <a:spcPts val="0"/>
              </a:spcAft>
              <a:buSzPts val="2400"/>
              <a:buNone/>
            </a:pPr>
            <a:r>
              <a:rPr lang="en-US" sz="1600"/>
              <a:t> </a:t>
            </a:r>
            <a:endParaRPr sz="2700" b="1">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a:latin typeface="Raleway"/>
                <a:ea typeface="Raleway"/>
                <a:cs typeface="Raleway"/>
                <a:sym typeface="Raleway"/>
              </a:rPr>
              <a:t>Air flow and ventilation (fresh air)</a:t>
            </a:r>
            <a:endParaRPr sz="2700">
              <a:latin typeface="Raleway"/>
              <a:ea typeface="Raleway"/>
              <a:cs typeface="Raleway"/>
              <a:sym typeface="Raleway"/>
            </a:endParaRPr>
          </a:p>
          <a:p>
            <a:pPr marL="457200" lvl="0" indent="-400050" algn="l" rtl="0">
              <a:lnSpc>
                <a:spcPct val="90000"/>
              </a:lnSpc>
              <a:spcBef>
                <a:spcPts val="1000"/>
              </a:spcBef>
              <a:spcAft>
                <a:spcPts val="0"/>
              </a:spcAft>
              <a:buSzPts val="2700"/>
              <a:buFont typeface="Raleway"/>
              <a:buChar char="●"/>
            </a:pPr>
            <a:r>
              <a:rPr lang="en-US" sz="2700">
                <a:latin typeface="Raleway"/>
                <a:ea typeface="Raleway"/>
                <a:cs typeface="Raleway"/>
                <a:sym typeface="Raleway"/>
              </a:rPr>
              <a:t>Windows/doors open</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Vents open</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Continuous air flow</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HEPA Units</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Highest rated filters (Merv-13)</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CDC recommendations </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502" name="Google Shape;502;gc5ce5e97dd_0_65"/>
          <p:cNvPicPr preferRelativeResize="0"/>
          <p:nvPr/>
        </p:nvPicPr>
        <p:blipFill rotWithShape="1">
          <a:blip r:embed="rId4">
            <a:alphaModFix/>
          </a:blip>
          <a:srcRect/>
          <a:stretch/>
        </p:blipFill>
        <p:spPr>
          <a:xfrm>
            <a:off x="5780714" y="2168438"/>
            <a:ext cx="6509183" cy="3113113"/>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gc5f32b4ff9_0_26"/>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Health and Safety Information</a:t>
            </a: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p:txBody>
      </p:sp>
      <p:sp>
        <p:nvSpPr>
          <p:cNvPr id="509" name="Google Shape;509;gc5f32b4ff9_0_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
        <p:nvSpPr>
          <p:cNvPr id="510" name="Google Shape;510;gc5f32b4ff9_0_26"/>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511" name="Google Shape;511;gc5f32b4ff9_0_26"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512" name="Google Shape;512;gc5f32b4ff9_0_26"/>
          <p:cNvSpPr txBox="1"/>
          <p:nvPr/>
        </p:nvSpPr>
        <p:spPr>
          <a:xfrm>
            <a:off x="7853050" y="5867825"/>
            <a:ext cx="4800600" cy="544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600"/>
              <a:buFont typeface="Arial"/>
              <a:buNone/>
            </a:pPr>
            <a:r>
              <a:rPr lang="en-US" sz="2600" b="1" i="0" u="none" strike="noStrike" cap="none">
                <a:solidFill>
                  <a:schemeClr val="dk1"/>
                </a:solidFill>
                <a:latin typeface="Raleway"/>
                <a:ea typeface="Raleway"/>
                <a:cs typeface="Raleway"/>
                <a:sym typeface="Raleway"/>
              </a:rPr>
              <a:t>returntogether.scusd.edu</a:t>
            </a:r>
            <a:endParaRPr sz="1400" b="0" i="0" u="none" strike="noStrike" cap="none">
              <a:solidFill>
                <a:srgbClr val="000000"/>
              </a:solidFill>
              <a:latin typeface="Calibri"/>
              <a:ea typeface="Calibri"/>
              <a:cs typeface="Calibri"/>
              <a:sym typeface="Calibri"/>
            </a:endParaRPr>
          </a:p>
        </p:txBody>
      </p:sp>
      <p:sp>
        <p:nvSpPr>
          <p:cNvPr id="513" name="Google Shape;513;gc5f32b4ff9_0_26"/>
          <p:cNvSpPr txBox="1">
            <a:spLocks noGrp="1"/>
          </p:cNvSpPr>
          <p:nvPr>
            <p:ph type="subTitle" idx="1"/>
          </p:nvPr>
        </p:nvSpPr>
        <p:spPr>
          <a:xfrm>
            <a:off x="543600" y="1904075"/>
            <a:ext cx="10395600" cy="42768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1000"/>
              </a:spcBef>
              <a:spcAft>
                <a:spcPts val="0"/>
              </a:spcAft>
              <a:buSzPts val="2400"/>
              <a:buNone/>
            </a:pPr>
            <a:r>
              <a:rPr lang="en-US" b="1">
                <a:latin typeface="Raleway"/>
                <a:ea typeface="Raleway"/>
                <a:cs typeface="Raleway"/>
                <a:sym typeface="Raleway"/>
              </a:rPr>
              <a:t>What happens if there is a COVID case on campus?</a:t>
            </a:r>
            <a:r>
              <a:rPr lang="en-US"/>
              <a:t> </a:t>
            </a:r>
            <a:endParaRPr b="1">
              <a:latin typeface="Raleway"/>
              <a:ea typeface="Raleway"/>
              <a:cs typeface="Raleway"/>
              <a:sym typeface="Raleway"/>
            </a:endParaRPr>
          </a:p>
          <a:p>
            <a:pPr marL="457200" lvl="0" indent="-400050" algn="l" rtl="0">
              <a:lnSpc>
                <a:spcPct val="90000"/>
              </a:lnSpc>
              <a:spcBef>
                <a:spcPts val="1000"/>
              </a:spcBef>
              <a:spcAft>
                <a:spcPts val="0"/>
              </a:spcAft>
              <a:buSzPts val="2700"/>
              <a:buFont typeface="Raleway"/>
              <a:buChar char="●"/>
            </a:pPr>
            <a:r>
              <a:rPr lang="en-US">
                <a:latin typeface="Raleway"/>
                <a:ea typeface="Raleway"/>
                <a:cs typeface="Raleway"/>
                <a:sym typeface="Raleway"/>
              </a:rPr>
              <a:t>SCUSD has a detailed process for notifying anyone who was potentially exposed.</a:t>
            </a:r>
            <a:endParaRPr>
              <a:latin typeface="Raleway"/>
              <a:ea typeface="Raleway"/>
              <a:cs typeface="Raleway"/>
              <a:sym typeface="Raleway"/>
            </a:endParaRPr>
          </a:p>
          <a:p>
            <a:pPr marL="457200" lvl="0" indent="0" algn="l" rtl="0">
              <a:lnSpc>
                <a:spcPct val="90000"/>
              </a:lnSpc>
              <a:spcBef>
                <a:spcPts val="1000"/>
              </a:spcBef>
              <a:spcAft>
                <a:spcPts val="0"/>
              </a:spcAft>
              <a:buSzPts val="2400"/>
              <a:buNone/>
            </a:pPr>
            <a:endParaRPr>
              <a:latin typeface="Raleway"/>
              <a:ea typeface="Raleway"/>
              <a:cs typeface="Raleway"/>
              <a:sym typeface="Raleway"/>
            </a:endParaRPr>
          </a:p>
          <a:p>
            <a:pPr marL="457200" lvl="0" indent="-400050" algn="l" rtl="0">
              <a:lnSpc>
                <a:spcPct val="90000"/>
              </a:lnSpc>
              <a:spcBef>
                <a:spcPts val="1000"/>
              </a:spcBef>
              <a:spcAft>
                <a:spcPts val="0"/>
              </a:spcAft>
              <a:buSzPts val="2700"/>
              <a:buFont typeface="Raleway"/>
              <a:buChar char="●"/>
            </a:pPr>
            <a:r>
              <a:rPr lang="en-US">
                <a:latin typeface="Raleway"/>
                <a:ea typeface="Raleway"/>
                <a:cs typeface="Raleway"/>
                <a:sym typeface="Raleway"/>
              </a:rPr>
              <a:t>If a cohort was exposed:</a:t>
            </a:r>
            <a:endParaRPr>
              <a:latin typeface="Raleway"/>
              <a:ea typeface="Raleway"/>
              <a:cs typeface="Raleway"/>
              <a:sym typeface="Raleway"/>
            </a:endParaRPr>
          </a:p>
          <a:p>
            <a:pPr marL="914400" lvl="1" indent="-400050" algn="l" rtl="0">
              <a:lnSpc>
                <a:spcPct val="90000"/>
              </a:lnSpc>
              <a:spcBef>
                <a:spcPts val="0"/>
              </a:spcBef>
              <a:spcAft>
                <a:spcPts val="0"/>
              </a:spcAft>
              <a:buSzPts val="2700"/>
              <a:buFont typeface="Raleway"/>
              <a:buChar char="○"/>
            </a:pPr>
            <a:r>
              <a:rPr lang="en-US" sz="2400">
                <a:latin typeface="Raleway"/>
                <a:ea typeface="Raleway"/>
                <a:cs typeface="Raleway"/>
                <a:sym typeface="Raleway"/>
              </a:rPr>
              <a:t>Families notified, contact tracing conducted</a:t>
            </a:r>
            <a:endParaRPr sz="2400">
              <a:latin typeface="Raleway"/>
              <a:ea typeface="Raleway"/>
              <a:cs typeface="Raleway"/>
              <a:sym typeface="Raleway"/>
            </a:endParaRPr>
          </a:p>
          <a:p>
            <a:pPr marL="914400" lvl="1" indent="-400050" algn="l" rtl="0">
              <a:lnSpc>
                <a:spcPct val="90000"/>
              </a:lnSpc>
              <a:spcBef>
                <a:spcPts val="0"/>
              </a:spcBef>
              <a:spcAft>
                <a:spcPts val="0"/>
              </a:spcAft>
              <a:buSzPts val="2700"/>
              <a:buFont typeface="Raleway"/>
              <a:buChar char="○"/>
            </a:pPr>
            <a:r>
              <a:rPr lang="en-US" sz="2400">
                <a:latin typeface="Raleway"/>
                <a:ea typeface="Raleway"/>
                <a:cs typeface="Raleway"/>
                <a:sym typeface="Raleway"/>
              </a:rPr>
              <a:t>Students and staff would quarantine for 10 days/Distant Learning</a:t>
            </a:r>
            <a:endParaRPr sz="2400">
              <a:latin typeface="Raleway"/>
              <a:ea typeface="Raleway"/>
              <a:cs typeface="Raleway"/>
              <a:sym typeface="Raleway"/>
            </a:endParaRPr>
          </a:p>
          <a:p>
            <a:pPr marL="914400" lvl="1" indent="-400050" algn="l" rtl="0">
              <a:lnSpc>
                <a:spcPct val="90000"/>
              </a:lnSpc>
              <a:spcBef>
                <a:spcPts val="0"/>
              </a:spcBef>
              <a:spcAft>
                <a:spcPts val="0"/>
              </a:spcAft>
              <a:buSzPts val="2700"/>
              <a:buFont typeface="Raleway"/>
              <a:buChar char="○"/>
            </a:pPr>
            <a:r>
              <a:rPr lang="en-US" sz="2400">
                <a:latin typeface="Raleway"/>
                <a:ea typeface="Raleway"/>
                <a:cs typeface="Raleway"/>
                <a:sym typeface="Raleway"/>
              </a:rPr>
              <a:t>Participate in distance learning</a:t>
            </a:r>
            <a:endParaRPr sz="2400">
              <a:latin typeface="Raleway"/>
              <a:ea typeface="Raleway"/>
              <a:cs typeface="Raleway"/>
              <a:sym typeface="Raleway"/>
            </a:endParaRPr>
          </a:p>
          <a:p>
            <a:pPr marL="914400" lvl="1" indent="-400050" algn="l" rtl="0">
              <a:lnSpc>
                <a:spcPct val="90000"/>
              </a:lnSpc>
              <a:spcBef>
                <a:spcPts val="0"/>
              </a:spcBef>
              <a:spcAft>
                <a:spcPts val="0"/>
              </a:spcAft>
              <a:buClr>
                <a:srgbClr val="000000"/>
              </a:buClr>
              <a:buSzPts val="2700"/>
              <a:buFont typeface="Raleway"/>
              <a:buChar char="○"/>
            </a:pPr>
            <a:r>
              <a:rPr lang="en-US" sz="2400" b="1">
                <a:solidFill>
                  <a:srgbClr val="000000"/>
                </a:solidFill>
                <a:latin typeface="Raleway"/>
                <a:ea typeface="Raleway"/>
                <a:cs typeface="Raleway"/>
                <a:sym typeface="Raleway"/>
              </a:rPr>
              <a:t>COVID testing will be offered for all exposed individuals</a:t>
            </a:r>
            <a:endParaRPr sz="2400" b="1">
              <a:solidFill>
                <a:srgbClr val="000000"/>
              </a:solidFill>
              <a:latin typeface="Raleway"/>
              <a:ea typeface="Raleway"/>
              <a:cs typeface="Raleway"/>
              <a:sym typeface="Raleway"/>
            </a:endParaRPr>
          </a:p>
          <a:p>
            <a:pPr marL="914400" lvl="0" indent="0" algn="l" rtl="0">
              <a:lnSpc>
                <a:spcPct val="90000"/>
              </a:lnSpc>
              <a:spcBef>
                <a:spcPts val="1000"/>
              </a:spcBef>
              <a:spcAft>
                <a:spcPts val="0"/>
              </a:spcAft>
              <a:buSzPts val="2400"/>
              <a:buNone/>
            </a:pPr>
            <a:endParaRPr>
              <a:latin typeface="Raleway"/>
              <a:ea typeface="Raleway"/>
              <a:cs typeface="Raleway"/>
              <a:sym typeface="Raleway"/>
            </a:endParaRPr>
          </a:p>
          <a:p>
            <a:pPr marL="457200" lvl="0" indent="0" algn="l" rtl="0">
              <a:lnSpc>
                <a:spcPct val="90000"/>
              </a:lnSpc>
              <a:spcBef>
                <a:spcPts val="1000"/>
              </a:spcBef>
              <a:spcAft>
                <a:spcPts val="0"/>
              </a:spcAft>
              <a:buSzPts val="2400"/>
              <a:buNone/>
            </a:pPr>
            <a:endParaRPr>
              <a:latin typeface="Raleway"/>
              <a:ea typeface="Raleway"/>
              <a:cs typeface="Raleway"/>
              <a:sym typeface="Raleway"/>
            </a:endParaRPr>
          </a:p>
          <a:p>
            <a:pPr marL="0" lvl="0" indent="0" algn="l" rtl="0">
              <a:lnSpc>
                <a:spcPct val="90000"/>
              </a:lnSpc>
              <a:spcBef>
                <a:spcPts val="1000"/>
              </a:spcBef>
              <a:spcAft>
                <a:spcPts val="0"/>
              </a:spcAft>
              <a:buSzPts val="2400"/>
              <a:buNone/>
            </a:pPr>
            <a:endParaRPr>
              <a:latin typeface="Raleway"/>
              <a:ea typeface="Raleway"/>
              <a:cs typeface="Raleway"/>
              <a:sym typeface="Raleway"/>
            </a:endParaRPr>
          </a:p>
          <a:p>
            <a:pPr marL="0" lvl="0" indent="0" algn="l" rtl="0">
              <a:lnSpc>
                <a:spcPct val="90000"/>
              </a:lnSpc>
              <a:spcBef>
                <a:spcPts val="1000"/>
              </a:spcBef>
              <a:spcAft>
                <a:spcPts val="0"/>
              </a:spcAft>
              <a:buSzPts val="2400"/>
              <a:buNone/>
            </a:pPr>
            <a:endParaRPr>
              <a:latin typeface="Raleway"/>
              <a:ea typeface="Raleway"/>
              <a:cs typeface="Raleway"/>
              <a:sym typeface="Raleway"/>
            </a:endParaRPr>
          </a:p>
          <a:p>
            <a:pPr marL="0" lvl="0" indent="0" algn="l" rtl="0">
              <a:lnSpc>
                <a:spcPct val="90000"/>
              </a:lnSpc>
              <a:spcBef>
                <a:spcPts val="1000"/>
              </a:spcBef>
              <a:spcAft>
                <a:spcPts val="0"/>
              </a:spcAft>
              <a:buSzPts val="2400"/>
              <a:buNone/>
            </a:pPr>
            <a:endParaRPr>
              <a:latin typeface="Raleway"/>
              <a:ea typeface="Raleway"/>
              <a:cs typeface="Raleway"/>
              <a:sym typeface="Raleway"/>
            </a:endParaRPr>
          </a:p>
          <a:p>
            <a:pPr marL="0" lvl="0" indent="0" algn="l" rtl="0">
              <a:lnSpc>
                <a:spcPct val="90000"/>
              </a:lnSpc>
              <a:spcBef>
                <a:spcPts val="1000"/>
              </a:spcBef>
              <a:spcAft>
                <a:spcPts val="0"/>
              </a:spcAft>
              <a:buSzPts val="2400"/>
              <a:buNone/>
            </a:pPr>
            <a:endParaRPr>
              <a:latin typeface="Raleway"/>
              <a:ea typeface="Raleway"/>
              <a:cs typeface="Raleway"/>
              <a:sym typeface="Raleway"/>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gc5f32b4ff9_0_36"/>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Health and Safety Information</a:t>
            </a: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p:txBody>
      </p:sp>
      <p:sp>
        <p:nvSpPr>
          <p:cNvPr id="520" name="Google Shape;520;gc5f32b4ff9_0_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
        <p:nvSpPr>
          <p:cNvPr id="521" name="Google Shape;521;gc5f32b4ff9_0_36"/>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522" name="Google Shape;522;gc5f32b4ff9_0_36"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523" name="Google Shape;523;gc5f32b4ff9_0_36"/>
          <p:cNvSpPr txBox="1"/>
          <p:nvPr/>
        </p:nvSpPr>
        <p:spPr>
          <a:xfrm>
            <a:off x="7853050" y="5867825"/>
            <a:ext cx="4800600" cy="544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600"/>
              <a:buFont typeface="Arial"/>
              <a:buNone/>
            </a:pPr>
            <a:r>
              <a:rPr lang="en-US" sz="2600" b="1" i="0" u="none" strike="noStrike" cap="none">
                <a:solidFill>
                  <a:schemeClr val="dk1"/>
                </a:solidFill>
                <a:latin typeface="Raleway"/>
                <a:ea typeface="Raleway"/>
                <a:cs typeface="Raleway"/>
                <a:sym typeface="Raleway"/>
              </a:rPr>
              <a:t>returntogether.scusd.edu</a:t>
            </a:r>
            <a:endParaRPr sz="1400" b="0" i="0" u="none" strike="noStrike" cap="none">
              <a:solidFill>
                <a:srgbClr val="000000"/>
              </a:solidFill>
              <a:latin typeface="Calibri"/>
              <a:ea typeface="Calibri"/>
              <a:cs typeface="Calibri"/>
              <a:sym typeface="Calibri"/>
            </a:endParaRPr>
          </a:p>
        </p:txBody>
      </p:sp>
      <p:sp>
        <p:nvSpPr>
          <p:cNvPr id="524" name="Google Shape;524;gc5f32b4ff9_0_36"/>
          <p:cNvSpPr txBox="1">
            <a:spLocks noGrp="1"/>
          </p:cNvSpPr>
          <p:nvPr>
            <p:ph type="subTitle" idx="1"/>
          </p:nvPr>
        </p:nvSpPr>
        <p:spPr>
          <a:xfrm>
            <a:off x="543600" y="1904075"/>
            <a:ext cx="10395600" cy="427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2700" b="1">
                <a:latin typeface="Raleway"/>
                <a:ea typeface="Raleway"/>
                <a:cs typeface="Raleway"/>
                <a:sym typeface="Raleway"/>
              </a:rPr>
              <a:t>COVID-19 Testing</a:t>
            </a:r>
            <a:endParaRPr sz="2700" b="1">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a:latin typeface="Raleway"/>
                <a:ea typeface="Raleway"/>
                <a:cs typeface="Raleway"/>
                <a:sym typeface="Raleway"/>
              </a:rPr>
              <a:t>Our district will offer two types of tests (rapid response and asymptomatic surveillance testing) </a:t>
            </a:r>
            <a:r>
              <a:rPr lang="en-US" sz="2700">
                <a:solidFill>
                  <a:srgbClr val="000000"/>
                </a:solidFill>
                <a:latin typeface="Raleway"/>
                <a:ea typeface="Raleway"/>
                <a:cs typeface="Raleway"/>
                <a:sym typeface="Raleway"/>
              </a:rPr>
              <a:t>during the                        school day.</a:t>
            </a: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a:latin typeface="Raleway"/>
                <a:ea typeface="Raleway"/>
                <a:cs typeface="Raleway"/>
                <a:sym typeface="Raleway"/>
              </a:rPr>
              <a:t>Tests are self administered and voluntary.</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b="1">
                <a:latin typeface="Raleway"/>
                <a:ea typeface="Raleway"/>
                <a:cs typeface="Raleway"/>
                <a:sym typeface="Raleway"/>
              </a:rPr>
              <a:t>In our current tier:</a:t>
            </a:r>
            <a:endParaRPr sz="2700" b="1">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a:latin typeface="Raleway"/>
                <a:ea typeface="Raleway"/>
                <a:cs typeface="Raleway"/>
                <a:sym typeface="Raleway"/>
              </a:rPr>
              <a:t>SCUSD must offer rapid response testing.</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a:latin typeface="Raleway"/>
                <a:ea typeface="Raleway"/>
                <a:cs typeface="Raleway"/>
                <a:sym typeface="Raleway"/>
              </a:rPr>
              <a:t>SCUSD must offer opportunities for testing every two weeks.</a:t>
            </a:r>
            <a:endParaRPr sz="2700">
              <a:latin typeface="Raleway"/>
              <a:ea typeface="Raleway"/>
              <a:cs typeface="Raleway"/>
              <a:sym typeface="Raleway"/>
            </a:endParaRPr>
          </a:p>
          <a:p>
            <a:pPr marL="914400" lvl="0" indent="0" algn="l" rtl="0">
              <a:lnSpc>
                <a:spcPct val="90000"/>
              </a:lnSpc>
              <a:spcBef>
                <a:spcPts val="1000"/>
              </a:spcBef>
              <a:spcAft>
                <a:spcPts val="0"/>
              </a:spcAft>
              <a:buSzPts val="2400"/>
              <a:buNone/>
            </a:pPr>
            <a:endParaRPr sz="2700">
              <a:latin typeface="Raleway"/>
              <a:ea typeface="Raleway"/>
              <a:cs typeface="Raleway"/>
              <a:sym typeface="Raleway"/>
            </a:endParaRPr>
          </a:p>
          <a:p>
            <a:pPr marL="45720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525" name="Google Shape;525;gc5f32b4ff9_0_36"/>
          <p:cNvPicPr preferRelativeResize="0"/>
          <p:nvPr/>
        </p:nvPicPr>
        <p:blipFill rotWithShape="1">
          <a:blip r:embed="rId4">
            <a:alphaModFix/>
          </a:blip>
          <a:srcRect/>
          <a:stretch/>
        </p:blipFill>
        <p:spPr>
          <a:xfrm>
            <a:off x="8725475" y="2896588"/>
            <a:ext cx="3055725" cy="2291775"/>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c5f32b4ff9_0_47"/>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Health and Safety Information</a:t>
            </a: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endParaRPr sz="3200" b="1">
              <a:latin typeface="Raleway"/>
              <a:ea typeface="Raleway"/>
              <a:cs typeface="Raleway"/>
              <a:sym typeface="Raleway"/>
            </a:endParaRPr>
          </a:p>
        </p:txBody>
      </p:sp>
      <p:sp>
        <p:nvSpPr>
          <p:cNvPr id="532" name="Google Shape;532;gc5f32b4ff9_0_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36</a:t>
            </a:fld>
            <a:endParaRPr/>
          </a:p>
        </p:txBody>
      </p:sp>
      <p:sp>
        <p:nvSpPr>
          <p:cNvPr id="533" name="Google Shape;533;gc5f32b4ff9_0_47"/>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534" name="Google Shape;534;gc5f32b4ff9_0_47"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535" name="Google Shape;535;gc5f32b4ff9_0_47"/>
          <p:cNvSpPr txBox="1"/>
          <p:nvPr/>
        </p:nvSpPr>
        <p:spPr>
          <a:xfrm>
            <a:off x="7853050" y="5867825"/>
            <a:ext cx="4800600" cy="544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600"/>
              <a:buFont typeface="Arial"/>
              <a:buNone/>
            </a:pPr>
            <a:r>
              <a:rPr lang="en-US" sz="2600" b="1" i="0" u="none" strike="noStrike" cap="none">
                <a:solidFill>
                  <a:schemeClr val="dk1"/>
                </a:solidFill>
                <a:latin typeface="Raleway"/>
                <a:ea typeface="Raleway"/>
                <a:cs typeface="Raleway"/>
                <a:sym typeface="Raleway"/>
              </a:rPr>
              <a:t>returntogether.scusd.edu</a:t>
            </a:r>
            <a:endParaRPr sz="1400" b="0" i="0" u="none" strike="noStrike" cap="none">
              <a:solidFill>
                <a:srgbClr val="000000"/>
              </a:solidFill>
              <a:latin typeface="Calibri"/>
              <a:ea typeface="Calibri"/>
              <a:cs typeface="Calibri"/>
              <a:sym typeface="Calibri"/>
            </a:endParaRPr>
          </a:p>
        </p:txBody>
      </p:sp>
      <p:sp>
        <p:nvSpPr>
          <p:cNvPr id="536" name="Google Shape;536;gc5f32b4ff9_0_47"/>
          <p:cNvSpPr txBox="1">
            <a:spLocks noGrp="1"/>
          </p:cNvSpPr>
          <p:nvPr>
            <p:ph type="subTitle" idx="1"/>
          </p:nvPr>
        </p:nvSpPr>
        <p:spPr>
          <a:xfrm>
            <a:off x="543600" y="1904075"/>
            <a:ext cx="10395600" cy="427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2700" b="1">
                <a:latin typeface="Raleway"/>
                <a:ea typeface="Raleway"/>
                <a:cs typeface="Raleway"/>
                <a:sym typeface="Raleway"/>
              </a:rPr>
              <a:t>Vaccinations</a:t>
            </a:r>
            <a:endParaRPr sz="2700" b="1">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a:latin typeface="Raleway"/>
                <a:ea typeface="Raleway"/>
                <a:cs typeface="Raleway"/>
                <a:sym typeface="Raleway"/>
              </a:rPr>
              <a:t>In addition to hosting vaccination clinics on site, our district has invited all staff to receive the vaccine.</a:t>
            </a:r>
            <a:endParaRPr sz="2700">
              <a:latin typeface="Raleway"/>
              <a:ea typeface="Raleway"/>
              <a:cs typeface="Raleway"/>
              <a:sym typeface="Raleway"/>
            </a:endParaRPr>
          </a:p>
          <a:p>
            <a:pPr marL="91440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a:solidFill>
                  <a:srgbClr val="000000"/>
                </a:solidFill>
                <a:latin typeface="Raleway"/>
                <a:ea typeface="Raleway"/>
                <a:cs typeface="Raleway"/>
                <a:sym typeface="Raleway"/>
              </a:rPr>
              <a:t>There is not currently a vaccine approved for children under 16. </a:t>
            </a: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solidFill>
                <a:srgbClr val="FF0000"/>
              </a:solidFill>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a:latin typeface="Raleway"/>
                <a:ea typeface="Raleway"/>
                <a:cs typeface="Raleway"/>
                <a:sym typeface="Raleway"/>
              </a:rPr>
              <a:t>We recommend everyone eligible to get the vaccine. It is safe and healthy, and one of our best lines of defense!</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c5f32b4ff9_0_58"/>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Recap</a:t>
            </a:r>
            <a:endParaRPr sz="3200" b="1">
              <a:latin typeface="Raleway"/>
              <a:ea typeface="Raleway"/>
              <a:cs typeface="Raleway"/>
              <a:sym typeface="Raleway"/>
            </a:endParaRPr>
          </a:p>
        </p:txBody>
      </p:sp>
      <p:sp>
        <p:nvSpPr>
          <p:cNvPr id="543" name="Google Shape;543;gc5f32b4ff9_0_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37</a:t>
            </a:fld>
            <a:endParaRPr/>
          </a:p>
        </p:txBody>
      </p:sp>
      <p:sp>
        <p:nvSpPr>
          <p:cNvPr id="544" name="Google Shape;544;gc5f32b4ff9_0_58"/>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545" name="Google Shape;545;gc5f32b4ff9_0_58"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546" name="Google Shape;546;gc5f32b4ff9_0_58"/>
          <p:cNvSpPr txBox="1">
            <a:spLocks noGrp="1"/>
          </p:cNvSpPr>
          <p:nvPr>
            <p:ph type="subTitle" idx="1"/>
          </p:nvPr>
        </p:nvSpPr>
        <p:spPr>
          <a:xfrm>
            <a:off x="543600" y="1904075"/>
            <a:ext cx="11356500" cy="427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2700" b="1">
                <a:latin typeface="Raleway"/>
                <a:ea typeface="Raleway"/>
                <a:cs typeface="Raleway"/>
                <a:sym typeface="Raleway"/>
              </a:rPr>
              <a:t>Complete the Learning Options Form by March 17 </a:t>
            </a:r>
            <a:r>
              <a:rPr lang="en-US" sz="2700">
                <a:latin typeface="Raleway"/>
                <a:ea typeface="Raleway"/>
                <a:cs typeface="Raleway"/>
                <a:sym typeface="Raleway"/>
              </a:rPr>
              <a:t>to</a:t>
            </a:r>
            <a:r>
              <a:rPr lang="en-US" sz="2700" b="1">
                <a:latin typeface="Raleway"/>
                <a:ea typeface="Raleway"/>
                <a:cs typeface="Raleway"/>
                <a:sym typeface="Raleway"/>
              </a:rPr>
              <a:t> </a:t>
            </a:r>
            <a:r>
              <a:rPr lang="en-US" sz="2700">
                <a:latin typeface="Raleway"/>
                <a:ea typeface="Raleway"/>
                <a:cs typeface="Raleway"/>
                <a:sym typeface="Raleway"/>
              </a:rPr>
              <a:t>tell our district whether your student will participate in-person or in distance learning.</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a:latin typeface="Raleway"/>
                <a:ea typeface="Raleway"/>
                <a:cs typeface="Raleway"/>
                <a:sym typeface="Raleway"/>
              </a:rPr>
              <a:t>Complete the form at </a:t>
            </a:r>
            <a:r>
              <a:rPr lang="en-US" sz="2700" b="1">
                <a:latin typeface="Raleway"/>
                <a:ea typeface="Raleway"/>
                <a:cs typeface="Raleway"/>
                <a:sym typeface="Raleway"/>
              </a:rPr>
              <a:t>k12-schedule.com/sac-city</a:t>
            </a:r>
            <a:endParaRPr sz="2700" b="1">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b="1">
                <a:latin typeface="Raleway"/>
                <a:ea typeface="Raleway"/>
                <a:cs typeface="Raleway"/>
                <a:sym typeface="Raleway"/>
              </a:rPr>
              <a:t>One form per student.</a:t>
            </a:r>
            <a:endParaRPr sz="2700" b="1">
              <a:latin typeface="Raleway"/>
              <a:ea typeface="Raleway"/>
              <a:cs typeface="Raleway"/>
              <a:sym typeface="Raleway"/>
            </a:endParaRPr>
          </a:p>
          <a:p>
            <a:pPr marL="0" lvl="0" indent="0" algn="l" rtl="0">
              <a:lnSpc>
                <a:spcPct val="90000"/>
              </a:lnSpc>
              <a:spcBef>
                <a:spcPts val="1000"/>
              </a:spcBef>
              <a:spcAft>
                <a:spcPts val="0"/>
              </a:spcAft>
              <a:buSzPts val="2400"/>
              <a:buNone/>
            </a:pPr>
            <a:endParaRPr sz="2700" b="1">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a:latin typeface="Raleway"/>
                <a:ea typeface="Raleway"/>
                <a:cs typeface="Raleway"/>
                <a:sym typeface="Raleway"/>
              </a:rPr>
              <a:t>Student ID number is required. </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a:latin typeface="Raleway"/>
                <a:ea typeface="Raleway"/>
                <a:cs typeface="Raleway"/>
                <a:sym typeface="Raleway"/>
              </a:rPr>
              <a:t>The number may be found in Infinite Campus. </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a:latin typeface="Raleway"/>
                <a:ea typeface="Raleway"/>
                <a:cs typeface="Raleway"/>
                <a:sym typeface="Raleway"/>
              </a:rPr>
              <a:t>You might have also received text message with the ID number.</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547" name="Google Shape;547;gc5f32b4ff9_0_58"/>
          <p:cNvPicPr preferRelativeResize="0"/>
          <p:nvPr/>
        </p:nvPicPr>
        <p:blipFill rotWithShape="1">
          <a:blip r:embed="rId4">
            <a:alphaModFix/>
          </a:blip>
          <a:srcRect/>
          <a:stretch/>
        </p:blipFill>
        <p:spPr>
          <a:xfrm>
            <a:off x="9104849" y="2801450"/>
            <a:ext cx="2395925" cy="2381275"/>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c6888f0a78_1_0"/>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Recap</a:t>
            </a:r>
            <a:endParaRPr sz="3200" b="1">
              <a:latin typeface="Raleway"/>
              <a:ea typeface="Raleway"/>
              <a:cs typeface="Raleway"/>
              <a:sym typeface="Raleway"/>
            </a:endParaRPr>
          </a:p>
        </p:txBody>
      </p:sp>
      <p:sp>
        <p:nvSpPr>
          <p:cNvPr id="554" name="Google Shape;554;gc6888f0a78_1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sp>
        <p:nvSpPr>
          <p:cNvPr id="555" name="Google Shape;555;gc6888f0a78_1_0"/>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556" name="Google Shape;556;gc6888f0a78_1_0"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557" name="Google Shape;557;gc6888f0a78_1_0"/>
          <p:cNvSpPr txBox="1"/>
          <p:nvPr/>
        </p:nvSpPr>
        <p:spPr>
          <a:xfrm>
            <a:off x="7853050" y="5867825"/>
            <a:ext cx="4800600" cy="544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600"/>
              <a:buFont typeface="Arial"/>
              <a:buNone/>
            </a:pPr>
            <a:r>
              <a:rPr lang="en-US" sz="2600" b="1" i="0" u="none" strike="noStrike" cap="none">
                <a:solidFill>
                  <a:schemeClr val="dk1"/>
                </a:solidFill>
                <a:latin typeface="Raleway"/>
                <a:ea typeface="Raleway"/>
                <a:cs typeface="Raleway"/>
                <a:sym typeface="Raleway"/>
              </a:rPr>
              <a:t>returntogether.scusd.edu</a:t>
            </a:r>
            <a:endParaRPr sz="1400" b="0" i="0" u="none" strike="noStrike" cap="none">
              <a:solidFill>
                <a:srgbClr val="000000"/>
              </a:solidFill>
              <a:latin typeface="Calibri"/>
              <a:ea typeface="Calibri"/>
              <a:cs typeface="Calibri"/>
              <a:sym typeface="Calibri"/>
            </a:endParaRPr>
          </a:p>
        </p:txBody>
      </p:sp>
      <p:sp>
        <p:nvSpPr>
          <p:cNvPr id="558" name="Google Shape;558;gc6888f0a78_1_0"/>
          <p:cNvSpPr txBox="1">
            <a:spLocks noGrp="1"/>
          </p:cNvSpPr>
          <p:nvPr>
            <p:ph type="subTitle" idx="1"/>
          </p:nvPr>
        </p:nvSpPr>
        <p:spPr>
          <a:xfrm>
            <a:off x="543600" y="1904075"/>
            <a:ext cx="10395600" cy="4276800"/>
          </a:xfrm>
          <a:prstGeom prst="rect">
            <a:avLst/>
          </a:prstGeom>
          <a:noFill/>
          <a:ln>
            <a:noFill/>
          </a:ln>
        </p:spPr>
        <p:txBody>
          <a:bodyPr spcFirstLastPara="1" wrap="square" lIns="91425" tIns="45700" rIns="91425" bIns="45700" anchor="t" anchorCtr="0">
            <a:noAutofit/>
          </a:bodyPr>
          <a:lstStyle/>
          <a:p>
            <a:pPr marL="457200" lvl="0" indent="-400050" algn="l" rtl="0">
              <a:lnSpc>
                <a:spcPct val="90000"/>
              </a:lnSpc>
              <a:spcBef>
                <a:spcPts val="1000"/>
              </a:spcBef>
              <a:spcAft>
                <a:spcPts val="0"/>
              </a:spcAft>
              <a:buSzPts val="2700"/>
              <a:buFont typeface="Raleway"/>
              <a:buChar char="●"/>
            </a:pPr>
            <a:r>
              <a:rPr lang="en-US" sz="2700" b="1">
                <a:latin typeface="Raleway"/>
                <a:ea typeface="Raleway"/>
                <a:cs typeface="Raleway"/>
                <a:sym typeface="Raleway"/>
              </a:rPr>
              <a:t>Schools are scheduled to reopen:</a:t>
            </a:r>
            <a:endParaRPr sz="2700" b="1">
              <a:latin typeface="Raleway"/>
              <a:ea typeface="Raleway"/>
              <a:cs typeface="Raleway"/>
              <a:sym typeface="Raleway"/>
            </a:endParaRPr>
          </a:p>
          <a:p>
            <a:pPr marL="914400" lvl="1"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April 8 (Ek-3, Special Day </a:t>
            </a:r>
            <a:r>
              <a:rPr lang="en-US" sz="2700">
                <a:latin typeface="Raleway"/>
                <a:ea typeface="Raleway"/>
                <a:cs typeface="Raleway"/>
                <a:sym typeface="Ralew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Classes</a:t>
            </a:r>
            <a:r>
              <a:rPr lang="en-US" sz="2700">
                <a:latin typeface="Raleway"/>
                <a:ea typeface="Raleway"/>
                <a:cs typeface="Raleway"/>
                <a:sym typeface="Raleway"/>
              </a:rPr>
              <a:t>); April 15 (4-6); </a:t>
            </a:r>
            <a:endParaRPr sz="2700">
              <a:latin typeface="Raleway"/>
              <a:ea typeface="Raleway"/>
              <a:cs typeface="Raleway"/>
              <a:sym typeface="Raleway"/>
            </a:endParaRPr>
          </a:p>
          <a:p>
            <a:pPr marL="914400" lvl="0" indent="457200" algn="l" rtl="0">
              <a:lnSpc>
                <a:spcPct val="90000"/>
              </a:lnSpc>
              <a:spcBef>
                <a:spcPts val="1000"/>
              </a:spcBef>
              <a:spcAft>
                <a:spcPts val="0"/>
              </a:spcAft>
              <a:buSzPts val="2400"/>
              <a:buNone/>
            </a:pPr>
            <a:r>
              <a:rPr lang="en-US" sz="2700">
                <a:latin typeface="Raleway"/>
                <a:ea typeface="Raleway"/>
                <a:cs typeface="Raleway"/>
                <a:sym typeface="Raleway"/>
              </a:rPr>
              <a:t>If in red: May 6, (7-12)</a:t>
            </a:r>
            <a:endParaRPr sz="2700">
              <a:latin typeface="Raleway"/>
              <a:ea typeface="Raleway"/>
              <a:cs typeface="Raleway"/>
              <a:sym typeface="Raleway"/>
            </a:endParaRPr>
          </a:p>
          <a:p>
            <a:pPr marL="457200" lvl="0" indent="-400050" algn="l" rtl="0">
              <a:lnSpc>
                <a:spcPct val="90000"/>
              </a:lnSpc>
              <a:spcBef>
                <a:spcPts val="1000"/>
              </a:spcBef>
              <a:spcAft>
                <a:spcPts val="0"/>
              </a:spcAft>
              <a:buSzPts val="2700"/>
              <a:buFont typeface="Raleway"/>
              <a:buChar char="●"/>
            </a:pPr>
            <a:r>
              <a:rPr lang="en-US" sz="2700" b="1">
                <a:latin typeface="Raleway"/>
                <a:ea typeface="Raleway"/>
                <a:cs typeface="Raleway"/>
                <a:sym typeface="Raleway"/>
              </a:rPr>
              <a:t>We will offer two learning models: </a:t>
            </a:r>
            <a:r>
              <a:rPr lang="en-US" sz="2700">
                <a:latin typeface="Raleway"/>
                <a:ea typeface="Raleway"/>
                <a:cs typeface="Raleway"/>
                <a:sym typeface="Raleway"/>
              </a:rPr>
              <a:t>In-person/concurrent and distance learning</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b="1">
                <a:latin typeface="Raleway"/>
                <a:ea typeface="Raleway"/>
                <a:cs typeface="Raleway"/>
                <a:sym typeface="Raleway"/>
              </a:rPr>
              <a:t>Families must decide their learning option by March </a:t>
            </a:r>
            <a:r>
              <a:rPr lang="en-US" sz="2700" b="1">
                <a:latin typeface="Raleway"/>
                <a:ea typeface="Raleway"/>
                <a:cs typeface="Raleway"/>
                <a:sym typeface="Ralew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17</a:t>
            </a:r>
            <a:r>
              <a:rPr lang="en-US" sz="2700" b="1">
                <a:latin typeface="Raleway"/>
                <a:ea typeface="Raleway"/>
                <a:cs typeface="Raleway"/>
                <a:sym typeface="Raleway"/>
              </a:rPr>
              <a:t> </a:t>
            </a:r>
            <a:endParaRPr sz="2700" b="1">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b="1">
                <a:latin typeface="Raleway"/>
                <a:ea typeface="Raleway"/>
                <a:cs typeface="Raleway"/>
                <a:sym typeface="Raleway"/>
              </a:rPr>
              <a:t>Strict Health and Safety protocols in place</a:t>
            </a:r>
            <a:endParaRPr sz="2700" b="1">
              <a:latin typeface="Raleway"/>
              <a:ea typeface="Raleway"/>
              <a:cs typeface="Raleway"/>
              <a:sym typeface="Raleway"/>
            </a:endParaRPr>
          </a:p>
          <a:p>
            <a:pPr marL="0" lvl="0" indent="0" algn="l" rtl="0">
              <a:lnSpc>
                <a:spcPct val="90000"/>
              </a:lnSpc>
              <a:spcBef>
                <a:spcPts val="1000"/>
              </a:spcBef>
              <a:spcAft>
                <a:spcPts val="0"/>
              </a:spcAft>
              <a:buSzPts val="2400"/>
              <a:buNone/>
            </a:pPr>
            <a:endParaRPr sz="2700" b="1">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b="1">
                <a:highlight>
                  <a:srgbClr val="FFFF00"/>
                </a:highlight>
                <a:latin typeface="Raleway"/>
                <a:ea typeface="Raleway"/>
                <a:cs typeface="Raleway"/>
                <a:sym typeface="Raleway"/>
              </a:rPr>
              <a:t>Questions?</a:t>
            </a:r>
            <a:endParaRPr sz="2700" b="1">
              <a:highlight>
                <a:srgbClr val="FFFF00"/>
              </a:highlight>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gc59c4a4545_0_0"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565" name="Google Shape;565;gc59c4a4545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39</a:t>
            </a:fld>
            <a:endParaRPr/>
          </a:p>
        </p:txBody>
      </p:sp>
      <p:sp>
        <p:nvSpPr>
          <p:cNvPr id="566" name="Google Shape;566;gc59c4a4545_0_0"/>
          <p:cNvSpPr txBox="1">
            <a:spLocks noGrp="1"/>
          </p:cNvSpPr>
          <p:nvPr>
            <p:ph type="subTitle" idx="1"/>
          </p:nvPr>
        </p:nvSpPr>
        <p:spPr>
          <a:xfrm>
            <a:off x="4273419" y="2417556"/>
            <a:ext cx="33870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	</a:t>
            </a:r>
            <a:r>
              <a:rPr lang="en-US" b="1">
                <a:latin typeface="Raleway"/>
                <a:ea typeface="Raleway"/>
                <a:cs typeface="Raleway"/>
                <a:sym typeface="Raleway"/>
              </a:rPr>
              <a:t>Questions</a:t>
            </a:r>
            <a:endParaRPr b="1">
              <a:latin typeface="Raleway"/>
              <a:ea typeface="Raleway"/>
              <a:cs typeface="Raleway"/>
              <a:sym typeface="Raleway"/>
            </a:endParaRPr>
          </a:p>
        </p:txBody>
      </p:sp>
      <p:pic>
        <p:nvPicPr>
          <p:cNvPr id="567" name="Google Shape;567;gc59c4a4545_0_0"/>
          <p:cNvPicPr preferRelativeResize="0"/>
          <p:nvPr/>
        </p:nvPicPr>
        <p:blipFill rotWithShape="1">
          <a:blip r:embed="rId4">
            <a:alphaModFix/>
          </a:blip>
          <a:srcRect/>
          <a:stretch/>
        </p:blipFill>
        <p:spPr>
          <a:xfrm>
            <a:off x="4273418" y="2417556"/>
            <a:ext cx="4170785" cy="1948543"/>
          </a:xfrm>
          <a:prstGeom prst="rect">
            <a:avLst/>
          </a:prstGeom>
          <a:noFill/>
          <a:ln>
            <a:noFill/>
          </a:ln>
        </p:spPr>
      </p:pic>
      <p:sp>
        <p:nvSpPr>
          <p:cNvPr id="568" name="Google Shape;568;gc59c4a4545_0_0"/>
          <p:cNvSpPr txBox="1"/>
          <p:nvPr/>
        </p:nvSpPr>
        <p:spPr>
          <a:xfrm>
            <a:off x="5281127" y="961053"/>
            <a:ext cx="990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Questions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Return Together Video SCUSD</a:t>
            </a:r>
            <a:br>
              <a:rPr lang="en-US" dirty="0" smtClean="0"/>
            </a:br>
            <a:r>
              <a:rPr lang="en-US" dirty="0" smtClean="0"/>
              <a:t>Includes In-person Concurrent Learning</a:t>
            </a:r>
            <a:endParaRPr lang="en-US" dirty="0"/>
          </a:p>
        </p:txBody>
      </p:sp>
      <p:sp>
        <p:nvSpPr>
          <p:cNvPr id="3" name="Text Placeholder 2"/>
          <p:cNvSpPr>
            <a:spLocks noGrp="1"/>
          </p:cNvSpPr>
          <p:nvPr>
            <p:ph type="body" idx="1"/>
          </p:nvPr>
        </p:nvSpPr>
        <p:spPr/>
        <p:txBody>
          <a:bodyPr/>
          <a:lstStyle/>
          <a:p>
            <a:endParaRPr lang="en-US" dirty="0" smtClean="0">
              <a:hlinkClick r:id="rId2"/>
            </a:endParaRPr>
          </a:p>
          <a:p>
            <a:endParaRPr lang="en-US" dirty="0">
              <a:hlinkClick r:id="rId2"/>
            </a:endParaRPr>
          </a:p>
          <a:p>
            <a:pPr algn="ctr"/>
            <a:r>
              <a:rPr lang="en-US" dirty="0" smtClean="0">
                <a:hlinkClick r:id="rId2"/>
              </a:rPr>
              <a:t>Return Together Video Link</a:t>
            </a: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4</a:t>
            </a:fld>
            <a:endParaRPr lang="uk-UA"/>
          </a:p>
        </p:txBody>
      </p:sp>
      <p:pic>
        <p:nvPicPr>
          <p:cNvPr id="6" name="Picture 5"/>
          <p:cNvPicPr>
            <a:picLocks noChangeAspect="1"/>
          </p:cNvPicPr>
          <p:nvPr/>
        </p:nvPicPr>
        <p:blipFill>
          <a:blip r:embed="rId3"/>
          <a:stretch>
            <a:fillRect/>
          </a:stretch>
        </p:blipFill>
        <p:spPr>
          <a:xfrm>
            <a:off x="8596086" y="1647409"/>
            <a:ext cx="2986314" cy="1493157"/>
          </a:xfrm>
          <a:prstGeom prst="rect">
            <a:avLst/>
          </a:prstGeom>
        </p:spPr>
      </p:pic>
      <p:pic>
        <p:nvPicPr>
          <p:cNvPr id="7" name="Picture 6"/>
          <p:cNvPicPr>
            <a:picLocks noChangeAspect="1"/>
          </p:cNvPicPr>
          <p:nvPr/>
        </p:nvPicPr>
        <p:blipFill>
          <a:blip r:embed="rId4"/>
          <a:stretch>
            <a:fillRect/>
          </a:stretch>
        </p:blipFill>
        <p:spPr>
          <a:xfrm>
            <a:off x="4733731" y="3700600"/>
            <a:ext cx="3352800" cy="2425700"/>
          </a:xfrm>
          <a:prstGeom prst="rect">
            <a:avLst/>
          </a:prstGeom>
        </p:spPr>
      </p:pic>
      <p:pic>
        <p:nvPicPr>
          <p:cNvPr id="8" name="Picture 7"/>
          <p:cNvPicPr>
            <a:picLocks noChangeAspect="1"/>
          </p:cNvPicPr>
          <p:nvPr/>
        </p:nvPicPr>
        <p:blipFill>
          <a:blip r:embed="rId5"/>
          <a:stretch>
            <a:fillRect/>
          </a:stretch>
        </p:blipFill>
        <p:spPr>
          <a:xfrm>
            <a:off x="998375" y="1659274"/>
            <a:ext cx="2789075" cy="2089114"/>
          </a:xfrm>
          <a:prstGeom prst="rect">
            <a:avLst/>
          </a:prstGeom>
        </p:spPr>
      </p:pic>
    </p:spTree>
    <p:extLst>
      <p:ext uri="{BB962C8B-B14F-4D97-AF65-F5344CB8AC3E}">
        <p14:creationId xmlns:p14="http://schemas.microsoft.com/office/powerpoint/2010/main" val="11907588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db4a8d7a9_5_1"/>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Sacramento County </a:t>
            </a: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r>
              <a:rPr lang="en-US" sz="3000" b="1">
                <a:latin typeface="Raleway"/>
                <a:ea typeface="Raleway"/>
                <a:cs typeface="Raleway"/>
                <a:sym typeface="Raleway"/>
              </a:rPr>
              <a:t>Risk Levels</a:t>
            </a:r>
            <a:endParaRPr sz="3000" b="1">
              <a:latin typeface="Raleway"/>
              <a:ea typeface="Raleway"/>
              <a:cs typeface="Raleway"/>
              <a:sym typeface="Raleway"/>
            </a:endParaRPr>
          </a:p>
        </p:txBody>
      </p:sp>
      <p:sp>
        <p:nvSpPr>
          <p:cNvPr id="160" name="Google Shape;160;gbdb4a8d7a9_5_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pic>
        <p:nvPicPr>
          <p:cNvPr id="161" name="Google Shape;161;gbdb4a8d7a9_5_1"/>
          <p:cNvPicPr preferRelativeResize="0"/>
          <p:nvPr/>
        </p:nvPicPr>
        <p:blipFill rotWithShape="1">
          <a:blip r:embed="rId3">
            <a:alphaModFix/>
          </a:blip>
          <a:srcRect/>
          <a:stretch/>
        </p:blipFill>
        <p:spPr>
          <a:xfrm>
            <a:off x="84775" y="75900"/>
            <a:ext cx="8014977" cy="6706200"/>
          </a:xfrm>
          <a:prstGeom prst="rect">
            <a:avLst/>
          </a:prstGeom>
          <a:noFill/>
          <a:ln>
            <a:noFill/>
          </a:ln>
        </p:spPr>
      </p:pic>
      <p:sp>
        <p:nvSpPr>
          <p:cNvPr id="162" name="Google Shape;162;gbdb4a8d7a9_5_1"/>
          <p:cNvSpPr txBox="1">
            <a:spLocks noGrp="1"/>
          </p:cNvSpPr>
          <p:nvPr>
            <p:ph type="subTitle" idx="1"/>
          </p:nvPr>
        </p:nvSpPr>
        <p:spPr>
          <a:xfrm>
            <a:off x="8200200" y="1695000"/>
            <a:ext cx="3991800" cy="4842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2700">
                <a:latin typeface="Raleway"/>
                <a:ea typeface="Raleway"/>
                <a:cs typeface="Raleway"/>
                <a:sym typeface="Raleway"/>
              </a:rPr>
              <a:t>As of 3/5:</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a:latin typeface="Raleway"/>
                <a:ea typeface="Raleway"/>
                <a:cs typeface="Raleway"/>
                <a:sym typeface="Raleway"/>
              </a:rPr>
              <a:t>Purple/Widespread </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a:latin typeface="Raleway"/>
                <a:ea typeface="Raleway"/>
                <a:cs typeface="Raleway"/>
                <a:sym typeface="Raleway"/>
              </a:rPr>
              <a:t>&lt; 14 cases per 100,000</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a:latin typeface="Raleway"/>
                <a:ea typeface="Raleway"/>
                <a:cs typeface="Raleway"/>
                <a:sym typeface="Raleway"/>
              </a:rPr>
              <a:t>Eligible to reopen K-6</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u="sng">
                <a:solidFill>
                  <a:schemeClr val="hlink"/>
                </a:solidFill>
                <a:latin typeface="Raleway"/>
                <a:ea typeface="Raleway"/>
                <a:cs typeface="Raleway"/>
                <a:sym typeface="Raleway"/>
                <a:hlinkClick r:id="rId4"/>
              </a:rPr>
              <a:t>SCPH Latest News</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c59c4a4545_0_19"/>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Sacramento County </a:t>
            </a:r>
            <a:endParaRPr sz="3200" b="1">
              <a:latin typeface="Raleway"/>
              <a:ea typeface="Raleway"/>
              <a:cs typeface="Raleway"/>
              <a:sym typeface="Raleway"/>
            </a:endParaRPr>
          </a:p>
          <a:p>
            <a:pPr marL="0" lvl="0" indent="0" algn="r" rtl="0">
              <a:lnSpc>
                <a:spcPct val="90000"/>
              </a:lnSpc>
              <a:spcBef>
                <a:spcPts val="1000"/>
              </a:spcBef>
              <a:spcAft>
                <a:spcPts val="0"/>
              </a:spcAft>
              <a:buSzPts val="2400"/>
              <a:buNone/>
            </a:pPr>
            <a:r>
              <a:rPr lang="en-US" sz="3000" b="1">
                <a:latin typeface="Raleway"/>
                <a:ea typeface="Raleway"/>
                <a:cs typeface="Raleway"/>
                <a:sym typeface="Raleway"/>
              </a:rPr>
              <a:t>Risk Levels</a:t>
            </a:r>
            <a:endParaRPr sz="3000" b="1">
              <a:latin typeface="Raleway"/>
              <a:ea typeface="Raleway"/>
              <a:cs typeface="Raleway"/>
              <a:sym typeface="Raleway"/>
            </a:endParaRPr>
          </a:p>
        </p:txBody>
      </p:sp>
      <p:sp>
        <p:nvSpPr>
          <p:cNvPr id="169" name="Google Shape;169;gc59c4a4545_0_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
        <p:nvSpPr>
          <p:cNvPr id="170" name="Google Shape;170;gc59c4a4545_0_19"/>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2700">
                <a:latin typeface="Raleway"/>
                <a:ea typeface="Raleway"/>
                <a:cs typeface="Raleway"/>
                <a:sym typeface="Raleway"/>
              </a:rPr>
              <a:t>Reopening in Purple Tier - Criteria for Reopening</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457200" lvl="0" indent="-400050" algn="l" rtl="0">
              <a:lnSpc>
                <a:spcPct val="90000"/>
              </a:lnSpc>
              <a:spcBef>
                <a:spcPts val="1000"/>
              </a:spcBef>
              <a:spcAft>
                <a:spcPts val="0"/>
              </a:spcAft>
              <a:buSzPts val="2700"/>
              <a:buFont typeface="Raleway"/>
              <a:buChar char="●"/>
            </a:pPr>
            <a:r>
              <a:rPr lang="en-US" sz="2700">
                <a:latin typeface="Raleway"/>
                <a:ea typeface="Raleway"/>
                <a:cs typeface="Raleway"/>
                <a:sym typeface="Raleway"/>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Health and Safety Plan Must be Approved by County</a:t>
            </a:r>
            <a:r>
              <a:rPr lang="en-US" sz="2700">
                <a:latin typeface="Raleway"/>
                <a:ea typeface="Raleway"/>
                <a:cs typeface="Raleway"/>
                <a:sym typeface="Raleway"/>
              </a:rPr>
              <a:t>. </a:t>
            </a:r>
            <a:endParaRPr sz="2700">
              <a:latin typeface="Raleway"/>
              <a:ea typeface="Raleway"/>
              <a:cs typeface="Raleway"/>
              <a:sym typeface="Raleway"/>
            </a:endParaRPr>
          </a:p>
          <a:p>
            <a:pPr marL="457200" lvl="0"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The District’s plan is the </a:t>
            </a:r>
            <a:r>
              <a:rPr lang="en-US" sz="2700" b="1">
                <a:latin typeface="Raleway"/>
                <a:ea typeface="Raleway"/>
                <a:cs typeface="Raleway"/>
                <a:sym typeface="Raleway"/>
              </a:rPr>
              <a:t>Return to Health Plan.</a:t>
            </a:r>
            <a:endParaRPr sz="2700" b="1">
              <a:latin typeface="Raleway"/>
              <a:ea typeface="Raleway"/>
              <a:cs typeface="Raleway"/>
              <a:sym typeface="Raleway"/>
            </a:endParaRPr>
          </a:p>
          <a:p>
            <a:pPr marL="914400" lvl="1"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Strong health and safety protocols in place</a:t>
            </a:r>
            <a:endParaRPr sz="2700">
              <a:latin typeface="Raleway"/>
              <a:ea typeface="Raleway"/>
              <a:cs typeface="Raleway"/>
              <a:sym typeface="Raleway"/>
            </a:endParaRPr>
          </a:p>
          <a:p>
            <a:pPr marL="1371600" lvl="2"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Face Coverings</a:t>
            </a:r>
            <a:endParaRPr sz="2700">
              <a:latin typeface="Raleway"/>
              <a:ea typeface="Raleway"/>
              <a:cs typeface="Raleway"/>
              <a:sym typeface="Raleway"/>
            </a:endParaRPr>
          </a:p>
          <a:p>
            <a:pPr marL="1371600" lvl="2"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Physical Distancing</a:t>
            </a:r>
            <a:endParaRPr sz="2700">
              <a:latin typeface="Raleway"/>
              <a:ea typeface="Raleway"/>
              <a:cs typeface="Raleway"/>
              <a:sym typeface="Raleway"/>
            </a:endParaRPr>
          </a:p>
          <a:p>
            <a:pPr marL="1371600" lvl="2"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Hand hygiene</a:t>
            </a:r>
            <a:endParaRPr sz="2700">
              <a:latin typeface="Raleway"/>
              <a:ea typeface="Raleway"/>
              <a:cs typeface="Raleway"/>
              <a:sym typeface="Raleway"/>
            </a:endParaRPr>
          </a:p>
          <a:p>
            <a:pPr marL="1371600" lvl="2" indent="-400050" algn="l" rtl="0">
              <a:lnSpc>
                <a:spcPct val="90000"/>
              </a:lnSpc>
              <a:spcBef>
                <a:spcPts val="0"/>
              </a:spcBef>
              <a:spcAft>
                <a:spcPts val="0"/>
              </a:spcAft>
              <a:buSzPts val="2700"/>
              <a:buFont typeface="Raleway"/>
              <a:buChar char="■"/>
            </a:pPr>
            <a:r>
              <a:rPr lang="en-US" sz="2700">
                <a:latin typeface="Raleway"/>
                <a:ea typeface="Raleway"/>
                <a:cs typeface="Raleway"/>
                <a:sym typeface="Raleway"/>
              </a:rPr>
              <a:t>Screening </a:t>
            </a:r>
            <a:endParaRPr sz="2700">
              <a:latin typeface="Raleway"/>
              <a:ea typeface="Raleway"/>
              <a:cs typeface="Raleway"/>
              <a:sym typeface="Raleway"/>
            </a:endParaRPr>
          </a:p>
          <a:p>
            <a:pPr marL="0" lvl="0" indent="0" algn="ctr" rtl="0">
              <a:lnSpc>
                <a:spcPct val="90000"/>
              </a:lnSpc>
              <a:spcBef>
                <a:spcPts val="1000"/>
              </a:spcBef>
              <a:spcAft>
                <a:spcPts val="0"/>
              </a:spcAft>
              <a:buSzPts val="2400"/>
              <a:buNone/>
            </a:pPr>
            <a:r>
              <a:rPr lang="en-US" sz="2700" b="1">
                <a:latin typeface="Raleway"/>
                <a:ea typeface="Raleway"/>
                <a:cs typeface="Raleway"/>
                <a:sym typeface="Raleway"/>
              </a:rPr>
              <a:t>We will return together to a safe school environment… </a:t>
            </a:r>
            <a:endParaRPr sz="2700" b="1">
              <a:latin typeface="Raleway"/>
              <a:ea typeface="Raleway"/>
              <a:cs typeface="Raleway"/>
              <a:sym typeface="Raleway"/>
            </a:endParaRPr>
          </a:p>
          <a:p>
            <a:pPr marL="0" lvl="0" indent="0" algn="ctr" rtl="0">
              <a:lnSpc>
                <a:spcPct val="90000"/>
              </a:lnSpc>
              <a:spcBef>
                <a:spcPts val="1000"/>
              </a:spcBef>
              <a:spcAft>
                <a:spcPts val="0"/>
              </a:spcAft>
              <a:buSzPts val="2400"/>
              <a:buNone/>
            </a:pPr>
            <a:r>
              <a:rPr lang="en-US" sz="2700" b="1">
                <a:latin typeface="Raleway"/>
                <a:ea typeface="Raleway"/>
                <a:cs typeface="Raleway"/>
                <a:sym typeface="Raleway"/>
              </a:rPr>
              <a:t>but it will look different than we are used to! </a:t>
            </a:r>
            <a:endParaRPr sz="2700" b="1">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171" name="Google Shape;171;gc59c4a4545_0_19"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c59c4a4545_0_44"/>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Resources and Information</a:t>
            </a:r>
            <a:endParaRPr sz="3000" b="1">
              <a:latin typeface="Raleway"/>
              <a:ea typeface="Raleway"/>
              <a:cs typeface="Raleway"/>
              <a:sym typeface="Raleway"/>
            </a:endParaRPr>
          </a:p>
        </p:txBody>
      </p:sp>
      <p:sp>
        <p:nvSpPr>
          <p:cNvPr id="178" name="Google Shape;178;gc59c4a4545_0_4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
        <p:nvSpPr>
          <p:cNvPr id="179" name="Google Shape;179;gc59c4a4545_0_44"/>
          <p:cNvSpPr txBox="1">
            <a:spLocks noGrp="1"/>
          </p:cNvSpPr>
          <p:nvPr>
            <p:ph type="subTitle" idx="1"/>
          </p:nvPr>
        </p:nvSpPr>
        <p:spPr>
          <a:xfrm>
            <a:off x="835400" y="2052000"/>
            <a:ext cx="11356500" cy="4485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2700">
                <a:latin typeface="Raleway"/>
                <a:ea typeface="Raleway"/>
                <a:cs typeface="Raleway"/>
                <a:sym typeface="Raleway"/>
              </a:rPr>
              <a:t>District Resources for you:</a:t>
            </a: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600">
              <a:latin typeface="Raleway"/>
              <a:ea typeface="Raleway"/>
              <a:cs typeface="Raleway"/>
              <a:sym typeface="Raleway"/>
            </a:endParaRPr>
          </a:p>
          <a:p>
            <a:pPr marL="1828800" lvl="0" indent="0" algn="l" rtl="0">
              <a:lnSpc>
                <a:spcPct val="90000"/>
              </a:lnSpc>
              <a:spcBef>
                <a:spcPts val="1000"/>
              </a:spcBef>
              <a:spcAft>
                <a:spcPts val="0"/>
              </a:spcAft>
              <a:buSzPts val="2400"/>
              <a:buNone/>
            </a:pPr>
            <a:r>
              <a:rPr lang="en-US" sz="2600">
                <a:latin typeface="Raleway"/>
                <a:ea typeface="Raleway"/>
                <a:cs typeface="Raleway"/>
                <a:sym typeface="Raleway"/>
              </a:rPr>
              <a:t>Information about learning models, distance learning </a:t>
            </a:r>
            <a:r>
              <a:rPr lang="en-US" sz="2600" b="1">
                <a:latin typeface="Raleway"/>
                <a:ea typeface="Raleway"/>
                <a:cs typeface="Raleway"/>
                <a:sym typeface="Raleway"/>
              </a:rPr>
              <a:t>learn.scusd.edu</a:t>
            </a:r>
            <a:endParaRPr sz="2600">
              <a:latin typeface="Raleway"/>
              <a:ea typeface="Raleway"/>
              <a:cs typeface="Raleway"/>
              <a:sym typeface="Raleway"/>
            </a:endParaRPr>
          </a:p>
          <a:p>
            <a:pPr marL="1828800" lvl="0" indent="0" algn="l" rtl="0">
              <a:lnSpc>
                <a:spcPct val="90000"/>
              </a:lnSpc>
              <a:spcBef>
                <a:spcPts val="1000"/>
              </a:spcBef>
              <a:spcAft>
                <a:spcPts val="0"/>
              </a:spcAft>
              <a:buSzPts val="2400"/>
              <a:buNone/>
            </a:pPr>
            <a:endParaRPr sz="2600">
              <a:latin typeface="Raleway"/>
              <a:ea typeface="Raleway"/>
              <a:cs typeface="Raleway"/>
              <a:sym typeface="Raleway"/>
            </a:endParaRPr>
          </a:p>
          <a:p>
            <a:pPr marL="1828800" lvl="0" indent="0" algn="l" rtl="0">
              <a:lnSpc>
                <a:spcPct val="90000"/>
              </a:lnSpc>
              <a:spcBef>
                <a:spcPts val="1000"/>
              </a:spcBef>
              <a:spcAft>
                <a:spcPts val="0"/>
              </a:spcAft>
              <a:buSzPts val="2400"/>
              <a:buNone/>
            </a:pPr>
            <a:r>
              <a:rPr lang="en-US" sz="2600">
                <a:latin typeface="Raleway"/>
                <a:ea typeface="Raleway"/>
                <a:cs typeface="Raleway"/>
                <a:sym typeface="Raleway"/>
              </a:rPr>
              <a:t>Health and Safety plans, as well as resources and handouts</a:t>
            </a:r>
            <a:endParaRPr sz="2600">
              <a:latin typeface="Raleway"/>
              <a:ea typeface="Raleway"/>
              <a:cs typeface="Raleway"/>
              <a:sym typeface="Raleway"/>
            </a:endParaRPr>
          </a:p>
          <a:p>
            <a:pPr marL="1828800" lvl="0" indent="0" algn="l" rtl="0">
              <a:lnSpc>
                <a:spcPct val="90000"/>
              </a:lnSpc>
              <a:spcBef>
                <a:spcPts val="1000"/>
              </a:spcBef>
              <a:spcAft>
                <a:spcPts val="0"/>
              </a:spcAft>
              <a:buClr>
                <a:schemeClr val="dk1"/>
              </a:buClr>
              <a:buSzPts val="1100"/>
              <a:buFont typeface="Arial"/>
              <a:buNone/>
            </a:pPr>
            <a:r>
              <a:rPr lang="en-US" sz="2600" b="1">
                <a:latin typeface="Raleway"/>
                <a:ea typeface="Raleway"/>
                <a:cs typeface="Raleway"/>
                <a:sym typeface="Raleway"/>
              </a:rPr>
              <a:t>returntogether.scusd.edu</a:t>
            </a:r>
            <a:r>
              <a:rPr lang="en-US" sz="2600">
                <a:latin typeface="Raleway"/>
                <a:ea typeface="Raleway"/>
                <a:cs typeface="Raleway"/>
                <a:sym typeface="Raleway"/>
              </a:rPr>
              <a:t> </a:t>
            </a:r>
            <a:endParaRPr sz="2600">
              <a:latin typeface="Raleway"/>
              <a:ea typeface="Raleway"/>
              <a:cs typeface="Raleway"/>
              <a:sym typeface="Raleway"/>
            </a:endParaRPr>
          </a:p>
          <a:p>
            <a:pPr marL="1828800" lvl="0" indent="0" algn="l" rtl="0">
              <a:lnSpc>
                <a:spcPct val="90000"/>
              </a:lnSpc>
              <a:spcBef>
                <a:spcPts val="1000"/>
              </a:spcBef>
              <a:spcAft>
                <a:spcPts val="0"/>
              </a:spcAft>
              <a:buSzPts val="2400"/>
              <a:buNone/>
            </a:pPr>
            <a:endParaRPr sz="2600">
              <a:latin typeface="Raleway"/>
              <a:ea typeface="Raleway"/>
              <a:cs typeface="Raleway"/>
              <a:sym typeface="Raleway"/>
            </a:endParaRPr>
          </a:p>
          <a:p>
            <a:pPr marL="1828800" lvl="0" indent="0" algn="l" rtl="0">
              <a:lnSpc>
                <a:spcPct val="90000"/>
              </a:lnSpc>
              <a:spcBef>
                <a:spcPts val="1000"/>
              </a:spcBef>
              <a:spcAft>
                <a:spcPts val="0"/>
              </a:spcAft>
              <a:buSzPts val="2400"/>
              <a:buNone/>
            </a:pPr>
            <a:r>
              <a:rPr lang="en-US" sz="2600">
                <a:latin typeface="Raleway"/>
                <a:ea typeface="Raleway"/>
                <a:cs typeface="Raleway"/>
                <a:sym typeface="Raleway"/>
              </a:rPr>
              <a:t>Preparation of campuses and staff, and COVID-19 information. </a:t>
            </a:r>
            <a:r>
              <a:rPr lang="en-US" sz="2600" b="1">
                <a:latin typeface="Raleway"/>
                <a:ea typeface="Raleway"/>
                <a:cs typeface="Raleway"/>
                <a:sym typeface="Raleway"/>
              </a:rPr>
              <a:t>reopeningdashboard.scusd.edu</a:t>
            </a:r>
            <a:endParaRPr sz="26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180" name="Google Shape;180;gc59c4a4545_0_44"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pic>
        <p:nvPicPr>
          <p:cNvPr id="181" name="Google Shape;181;gc59c4a4545_0_44"/>
          <p:cNvPicPr preferRelativeResize="0"/>
          <p:nvPr/>
        </p:nvPicPr>
        <p:blipFill rotWithShape="1">
          <a:blip r:embed="rId4">
            <a:alphaModFix/>
          </a:blip>
          <a:srcRect r="12816"/>
          <a:stretch/>
        </p:blipFill>
        <p:spPr>
          <a:xfrm>
            <a:off x="217925" y="2755825"/>
            <a:ext cx="1738075" cy="922025"/>
          </a:xfrm>
          <a:prstGeom prst="rect">
            <a:avLst/>
          </a:prstGeom>
          <a:noFill/>
          <a:ln>
            <a:noFill/>
          </a:ln>
        </p:spPr>
      </p:pic>
      <p:pic>
        <p:nvPicPr>
          <p:cNvPr id="182" name="Google Shape;182;gc59c4a4545_0_44"/>
          <p:cNvPicPr preferRelativeResize="0"/>
          <p:nvPr/>
        </p:nvPicPr>
        <p:blipFill rotWithShape="1">
          <a:blip r:embed="rId5">
            <a:alphaModFix/>
          </a:blip>
          <a:srcRect/>
          <a:stretch/>
        </p:blipFill>
        <p:spPr>
          <a:xfrm>
            <a:off x="217925" y="4177775"/>
            <a:ext cx="1942075" cy="841375"/>
          </a:xfrm>
          <a:prstGeom prst="rect">
            <a:avLst/>
          </a:prstGeom>
          <a:noFill/>
          <a:ln>
            <a:noFill/>
          </a:ln>
        </p:spPr>
      </p:pic>
      <p:pic>
        <p:nvPicPr>
          <p:cNvPr id="183" name="Google Shape;183;gc59c4a4545_0_44"/>
          <p:cNvPicPr preferRelativeResize="0"/>
          <p:nvPr/>
        </p:nvPicPr>
        <p:blipFill rotWithShape="1">
          <a:blip r:embed="rId6">
            <a:alphaModFix/>
          </a:blip>
          <a:srcRect/>
          <a:stretch/>
        </p:blipFill>
        <p:spPr>
          <a:xfrm>
            <a:off x="127475" y="5790600"/>
            <a:ext cx="2122967" cy="36510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c59c4a4545_0_36"/>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Timeline for Returning </a:t>
            </a:r>
            <a:endParaRPr sz="3000" b="1">
              <a:latin typeface="Raleway"/>
              <a:ea typeface="Raleway"/>
              <a:cs typeface="Raleway"/>
              <a:sym typeface="Raleway"/>
            </a:endParaRPr>
          </a:p>
        </p:txBody>
      </p:sp>
      <p:sp>
        <p:nvSpPr>
          <p:cNvPr id="190" name="Google Shape;190;gc59c4a4545_0_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
        <p:nvSpPr>
          <p:cNvPr id="191" name="Google Shape;191;gc59c4a4545_0_36"/>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192" name="Google Shape;192;gc59c4a4545_0_36"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193" name="Google Shape;193;gc59c4a4545_0_36"/>
          <p:cNvSpPr txBox="1">
            <a:spLocks noGrp="1"/>
          </p:cNvSpPr>
          <p:nvPr>
            <p:ph type="subTitle" idx="1"/>
          </p:nvPr>
        </p:nvSpPr>
        <p:spPr>
          <a:xfrm>
            <a:off x="835400" y="2106650"/>
            <a:ext cx="11356500" cy="4431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2700">
                <a:solidFill>
                  <a:srgbClr val="1E2022"/>
                </a:solidFill>
                <a:latin typeface="Raleway"/>
                <a:ea typeface="Raleway"/>
                <a:cs typeface="Raleway"/>
                <a:sym typeface="Raleway"/>
              </a:rPr>
              <a:t>The current schedule for students to begin In-Person/Concurrent Learning is:</a:t>
            </a:r>
            <a:endParaRPr sz="2700">
              <a:solidFill>
                <a:srgbClr val="1E2022"/>
              </a:solidFill>
              <a:latin typeface="Raleway"/>
              <a:ea typeface="Raleway"/>
              <a:cs typeface="Raleway"/>
              <a:sym typeface="Raleway"/>
            </a:endParaRPr>
          </a:p>
          <a:p>
            <a:pPr marL="457200" lvl="0" indent="-400050" algn="l" rtl="0">
              <a:lnSpc>
                <a:spcPct val="115000"/>
              </a:lnSpc>
              <a:spcBef>
                <a:spcPts val="2400"/>
              </a:spcBef>
              <a:spcAft>
                <a:spcPts val="0"/>
              </a:spcAft>
              <a:buClr>
                <a:srgbClr val="1E2022"/>
              </a:buClr>
              <a:buSzPts val="2700"/>
              <a:buFont typeface="Raleway"/>
              <a:buChar char="●"/>
            </a:pPr>
            <a:r>
              <a:rPr lang="en-US" sz="2700">
                <a:solidFill>
                  <a:srgbClr val="1E2022"/>
                </a:solidFill>
                <a:latin typeface="Raleway"/>
                <a:ea typeface="Raleway"/>
                <a:cs typeface="Raleway"/>
                <a:sym typeface="Raleway"/>
              </a:rPr>
              <a:t>April 8 – Return of PreK–3 students, and K-6 Special Day Classes</a:t>
            </a:r>
            <a:endParaRPr sz="2700">
              <a:solidFill>
                <a:srgbClr val="1E2022"/>
              </a:solidFill>
              <a:latin typeface="Raleway"/>
              <a:ea typeface="Raleway"/>
              <a:cs typeface="Raleway"/>
              <a:sym typeface="Raleway"/>
            </a:endParaRPr>
          </a:p>
          <a:p>
            <a:pPr marL="457200" lvl="0" indent="-400050" algn="l" rtl="0">
              <a:lnSpc>
                <a:spcPct val="115000"/>
              </a:lnSpc>
              <a:spcBef>
                <a:spcPts val="0"/>
              </a:spcBef>
              <a:spcAft>
                <a:spcPts val="0"/>
              </a:spcAft>
              <a:buClr>
                <a:srgbClr val="1E2022"/>
              </a:buClr>
              <a:buSzPts val="2700"/>
              <a:buFont typeface="Raleway"/>
              <a:buChar char="●"/>
            </a:pPr>
            <a:r>
              <a:rPr lang="en-US" sz="2700">
                <a:solidFill>
                  <a:srgbClr val="1E2022"/>
                </a:solidFill>
                <a:latin typeface="Raleway"/>
                <a:ea typeface="Raleway"/>
                <a:cs typeface="Raleway"/>
                <a:sym typeface="Raleway"/>
              </a:rPr>
              <a:t>April 15 – Return of 4-6 grade students</a:t>
            </a:r>
            <a:endParaRPr sz="2700">
              <a:solidFill>
                <a:srgbClr val="1E2022"/>
              </a:solidFill>
              <a:latin typeface="Raleway"/>
              <a:ea typeface="Raleway"/>
              <a:cs typeface="Raleway"/>
              <a:sym typeface="Raleway"/>
            </a:endParaRPr>
          </a:p>
          <a:p>
            <a:pPr marL="457200" lvl="0" indent="-400050" algn="l" rtl="0">
              <a:lnSpc>
                <a:spcPct val="115000"/>
              </a:lnSpc>
              <a:spcBef>
                <a:spcPts val="0"/>
              </a:spcBef>
              <a:spcAft>
                <a:spcPts val="0"/>
              </a:spcAft>
              <a:buClr>
                <a:srgbClr val="1E2022"/>
              </a:buClr>
              <a:buSzPts val="2700"/>
              <a:buFont typeface="Raleway"/>
              <a:buChar char="●"/>
            </a:pPr>
            <a:r>
              <a:rPr lang="en-US" sz="2700">
                <a:solidFill>
                  <a:srgbClr val="1E2022"/>
                </a:solidFill>
                <a:latin typeface="Raleway"/>
                <a:ea typeface="Raleway"/>
                <a:cs typeface="Raleway"/>
                <a:sym typeface="Raleway"/>
              </a:rPr>
              <a:t>If Sacramento County is in Red Tier: </a:t>
            </a:r>
            <a:endParaRPr sz="2700">
              <a:solidFill>
                <a:srgbClr val="1E2022"/>
              </a:solidFill>
              <a:latin typeface="Raleway"/>
              <a:ea typeface="Raleway"/>
              <a:cs typeface="Raleway"/>
              <a:sym typeface="Raleway"/>
            </a:endParaRPr>
          </a:p>
          <a:p>
            <a:pPr marL="914400" lvl="1" indent="-400050" algn="l" rtl="0">
              <a:lnSpc>
                <a:spcPct val="115000"/>
              </a:lnSpc>
              <a:spcBef>
                <a:spcPts val="0"/>
              </a:spcBef>
              <a:spcAft>
                <a:spcPts val="0"/>
              </a:spcAft>
              <a:buSzPts val="2700"/>
              <a:buFont typeface="Raleway"/>
              <a:buChar char="○"/>
            </a:pPr>
            <a:r>
              <a:rPr lang="en-US" sz="2700">
                <a:solidFill>
                  <a:srgbClr val="1E2022"/>
                </a:solidFill>
                <a:latin typeface="Raleway"/>
                <a:ea typeface="Raleway"/>
                <a:cs typeface="Raleway"/>
                <a:sym typeface="Raleway"/>
              </a:rPr>
              <a:t>May 6 – Return of 7-12 grade students</a:t>
            </a:r>
            <a:endParaRPr sz="2700">
              <a:solidFill>
                <a:srgbClr val="1E2022"/>
              </a:solidFill>
              <a:latin typeface="Raleway"/>
              <a:ea typeface="Raleway"/>
              <a:cs typeface="Raleway"/>
              <a:sym typeface="Raleway"/>
            </a:endParaRPr>
          </a:p>
          <a:p>
            <a:pPr marL="0" lvl="0" indent="0" algn="l" rtl="0">
              <a:lnSpc>
                <a:spcPct val="90000"/>
              </a:lnSpc>
              <a:spcBef>
                <a:spcPts val="2400"/>
              </a:spcBef>
              <a:spcAft>
                <a:spcPts val="0"/>
              </a:spcAft>
              <a:buSzPts val="2400"/>
              <a:buNone/>
            </a:pP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sp>
        <p:nvSpPr>
          <p:cNvPr id="194" name="Google Shape;194;gc59c4a4545_0_36"/>
          <p:cNvSpPr txBox="1"/>
          <p:nvPr/>
        </p:nvSpPr>
        <p:spPr>
          <a:xfrm>
            <a:off x="9149700" y="5867825"/>
            <a:ext cx="3504000" cy="544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600"/>
              <a:buFont typeface="Arial"/>
              <a:buNone/>
            </a:pPr>
            <a:r>
              <a:rPr lang="en-US" sz="2600" b="1" i="0" u="none" strike="noStrike" cap="none">
                <a:solidFill>
                  <a:schemeClr val="dk1"/>
                </a:solidFill>
                <a:latin typeface="Raleway"/>
                <a:ea typeface="Raleway"/>
                <a:cs typeface="Raleway"/>
                <a:sym typeface="Raleway"/>
              </a:rPr>
              <a:t>learn.scusd.edu</a:t>
            </a:r>
            <a:endParaRPr sz="14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c59c4a4545_0_83"/>
          <p:cNvSpPr txBox="1">
            <a:spLocks noGrp="1"/>
          </p:cNvSpPr>
          <p:nvPr>
            <p:ph type="subTitle" idx="1"/>
          </p:nvPr>
        </p:nvSpPr>
        <p:spPr>
          <a:xfrm>
            <a:off x="2771025" y="248375"/>
            <a:ext cx="9360300" cy="1655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SzPts val="2400"/>
              <a:buNone/>
            </a:pPr>
            <a:r>
              <a:rPr lang="en-US" sz="3200" b="1">
                <a:latin typeface="Raleway"/>
                <a:ea typeface="Raleway"/>
                <a:cs typeface="Raleway"/>
                <a:sym typeface="Raleway"/>
              </a:rPr>
              <a:t>Timeline for Returning </a:t>
            </a:r>
            <a:endParaRPr sz="3000" b="1">
              <a:latin typeface="Raleway"/>
              <a:ea typeface="Raleway"/>
              <a:cs typeface="Raleway"/>
              <a:sym typeface="Raleway"/>
            </a:endParaRPr>
          </a:p>
        </p:txBody>
      </p:sp>
      <p:sp>
        <p:nvSpPr>
          <p:cNvPr id="201" name="Google Shape;201;gc59c4a4545_0_8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
        <p:nvSpPr>
          <p:cNvPr id="202" name="Google Shape;202;gc59c4a4545_0_83"/>
          <p:cNvSpPr txBox="1">
            <a:spLocks noGrp="1"/>
          </p:cNvSpPr>
          <p:nvPr>
            <p:ph type="subTitle" idx="1"/>
          </p:nvPr>
        </p:nvSpPr>
        <p:spPr>
          <a:xfrm>
            <a:off x="835400" y="1800225"/>
            <a:ext cx="11356500" cy="4737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pic>
        <p:nvPicPr>
          <p:cNvPr id="203" name="Google Shape;203;gc59c4a4545_0_83" descr="A close up of a sign&#10;&#10;Description automatically generated"/>
          <p:cNvPicPr preferRelativeResize="0"/>
          <p:nvPr/>
        </p:nvPicPr>
        <p:blipFill rotWithShape="1">
          <a:blip r:embed="rId3">
            <a:alphaModFix/>
          </a:blip>
          <a:srcRect/>
          <a:stretch/>
        </p:blipFill>
        <p:spPr>
          <a:xfrm>
            <a:off x="145931" y="115727"/>
            <a:ext cx="2695198" cy="1684497"/>
          </a:xfrm>
          <a:prstGeom prst="rect">
            <a:avLst/>
          </a:prstGeom>
          <a:noFill/>
          <a:ln>
            <a:noFill/>
          </a:ln>
        </p:spPr>
      </p:pic>
      <p:sp>
        <p:nvSpPr>
          <p:cNvPr id="204" name="Google Shape;204;gc59c4a4545_0_83"/>
          <p:cNvSpPr txBox="1">
            <a:spLocks noGrp="1"/>
          </p:cNvSpPr>
          <p:nvPr>
            <p:ph type="subTitle" idx="1"/>
          </p:nvPr>
        </p:nvSpPr>
        <p:spPr>
          <a:xfrm>
            <a:off x="835400" y="1800224"/>
            <a:ext cx="11356500" cy="4737726"/>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2400"/>
              </a:spcBef>
              <a:spcAft>
                <a:spcPts val="0"/>
              </a:spcAft>
              <a:buSzPts val="2400"/>
              <a:buNone/>
            </a:pPr>
            <a:r>
              <a:rPr lang="en-US" sz="2700">
                <a:solidFill>
                  <a:srgbClr val="1E2022"/>
                </a:solidFill>
                <a:latin typeface="Raleway"/>
                <a:ea typeface="Raleway"/>
                <a:cs typeface="Raleway"/>
                <a:sym typeface="Raleway"/>
              </a:rPr>
              <a:t>Additional dates:</a:t>
            </a:r>
            <a:endParaRPr sz="2700">
              <a:solidFill>
                <a:srgbClr val="1E2022"/>
              </a:solidFill>
              <a:latin typeface="Raleway"/>
              <a:ea typeface="Raleway"/>
              <a:cs typeface="Raleway"/>
              <a:sym typeface="Raleway"/>
            </a:endParaRPr>
          </a:p>
          <a:p>
            <a:pPr marL="0" lvl="0" indent="0" algn="l" rtl="0">
              <a:lnSpc>
                <a:spcPct val="115000"/>
              </a:lnSpc>
              <a:spcBef>
                <a:spcPts val="2400"/>
              </a:spcBef>
              <a:spcAft>
                <a:spcPts val="0"/>
              </a:spcAft>
              <a:buSzPts val="2400"/>
              <a:buNone/>
            </a:pPr>
            <a:r>
              <a:rPr lang="en-US" sz="2700" b="1">
                <a:solidFill>
                  <a:srgbClr val="1E2022"/>
                </a:solidFill>
                <a:latin typeface="Raleway"/>
                <a:ea typeface="Raleway"/>
                <a:cs typeface="Raleway"/>
                <a:sym typeface="Raleway"/>
              </a:rPr>
              <a:t>March 5 - March 17 </a:t>
            </a:r>
            <a:r>
              <a:rPr lang="en-US" sz="2700">
                <a:solidFill>
                  <a:srgbClr val="1E2022"/>
                </a:solidFill>
                <a:latin typeface="Raleway"/>
                <a:ea typeface="Raleway"/>
                <a:cs typeface="Raleway"/>
                <a:sym typeface="Raleway"/>
              </a:rPr>
              <a:t>- Families complete a Learning Options Form.</a:t>
            </a:r>
            <a:endParaRPr sz="2700">
              <a:solidFill>
                <a:srgbClr val="1E2022"/>
              </a:solidFill>
              <a:latin typeface="Raleway"/>
              <a:ea typeface="Raleway"/>
              <a:cs typeface="Raleway"/>
              <a:sym typeface="Raleway"/>
            </a:endParaRPr>
          </a:p>
          <a:p>
            <a:pPr marL="0" lvl="0" indent="0" algn="l" rtl="0">
              <a:lnSpc>
                <a:spcPct val="115000"/>
              </a:lnSpc>
              <a:spcBef>
                <a:spcPts val="2400"/>
              </a:spcBef>
              <a:spcAft>
                <a:spcPts val="0"/>
              </a:spcAft>
              <a:buSzPts val="2400"/>
              <a:buNone/>
            </a:pPr>
            <a:r>
              <a:rPr lang="en-US" sz="2700" b="1">
                <a:solidFill>
                  <a:srgbClr val="1E2022"/>
                </a:solidFill>
                <a:latin typeface="Raleway"/>
                <a:ea typeface="Raleway"/>
                <a:cs typeface="Raleway"/>
                <a:sym typeface="Raleway"/>
              </a:rPr>
              <a:t>By March 29 - </a:t>
            </a:r>
            <a:r>
              <a:rPr lang="en-US" sz="2700">
                <a:solidFill>
                  <a:srgbClr val="1E2022"/>
                </a:solidFill>
                <a:latin typeface="Raleway"/>
                <a:ea typeface="Raleway"/>
                <a:cs typeface="Raleway"/>
                <a:sym typeface="Raleway"/>
              </a:rPr>
              <a:t>Families will learn about their students cohort assignment. </a:t>
            </a:r>
            <a:endParaRPr sz="2700">
              <a:solidFill>
                <a:srgbClr val="1E2022"/>
              </a:solidFill>
              <a:latin typeface="Raleway"/>
              <a:ea typeface="Raleway"/>
              <a:cs typeface="Raleway"/>
              <a:sym typeface="Raleway"/>
            </a:endParaRPr>
          </a:p>
          <a:p>
            <a:pPr marL="0" lvl="0" indent="0" algn="l" rtl="0">
              <a:lnSpc>
                <a:spcPct val="90000"/>
              </a:lnSpc>
              <a:spcBef>
                <a:spcPts val="2400"/>
              </a:spcBef>
              <a:spcAft>
                <a:spcPts val="0"/>
              </a:spcAft>
              <a:buSzPts val="2400"/>
              <a:buNone/>
            </a:pPr>
            <a:r>
              <a:rPr lang="en-US" sz="2700" b="1">
                <a:solidFill>
                  <a:srgbClr val="000000"/>
                </a:solidFill>
                <a:latin typeface="Raleway"/>
                <a:ea typeface="Raleway"/>
                <a:cs typeface="Raleway"/>
                <a:sym typeface="Raleway"/>
              </a:rPr>
              <a:t>March 29 - April 2 - </a:t>
            </a:r>
            <a:r>
              <a:rPr lang="en-US" sz="2700">
                <a:solidFill>
                  <a:srgbClr val="000000"/>
                </a:solidFill>
                <a:latin typeface="Raleway"/>
                <a:ea typeface="Raleway"/>
                <a:cs typeface="Raleway"/>
                <a:sym typeface="Raleway"/>
              </a:rPr>
              <a:t>Spring Break</a:t>
            </a: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b="1">
                <a:solidFill>
                  <a:srgbClr val="000000"/>
                </a:solidFill>
                <a:latin typeface="Raleway"/>
                <a:ea typeface="Raleway"/>
                <a:cs typeface="Raleway"/>
                <a:sym typeface="Raleway"/>
              </a:rPr>
              <a:t>April 8: </a:t>
            </a:r>
            <a:r>
              <a:rPr lang="en-US" sz="2700">
                <a:solidFill>
                  <a:srgbClr val="000000"/>
                </a:solidFill>
                <a:latin typeface="Raleway"/>
                <a:ea typeface="Raleway"/>
                <a:cs typeface="Raleway"/>
                <a:sym typeface="Raleway"/>
              </a:rPr>
              <a:t>First Date of Targeted return </a:t>
            </a: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r>
              <a:rPr lang="en-US" sz="2700">
                <a:solidFill>
                  <a:srgbClr val="000000"/>
                </a:solidFill>
                <a:latin typeface="Raleway"/>
                <a:ea typeface="Raleway"/>
                <a:cs typeface="Raleway"/>
                <a:sym typeface="Raleway"/>
              </a:rPr>
              <a:t>(EK -3 and Special Day Classes)</a:t>
            </a: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Clr>
                <a:schemeClr val="dk1"/>
              </a:buClr>
              <a:buSzPts val="1100"/>
              <a:buFont typeface="Arial"/>
              <a:buNone/>
            </a:pPr>
            <a:endParaRPr sz="2700">
              <a:solidFill>
                <a:srgbClr val="000000"/>
              </a:solidFill>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a:p>
            <a:pPr marL="0" lvl="0" indent="0" algn="l" rtl="0">
              <a:lnSpc>
                <a:spcPct val="90000"/>
              </a:lnSpc>
              <a:spcBef>
                <a:spcPts val="1000"/>
              </a:spcBef>
              <a:spcAft>
                <a:spcPts val="0"/>
              </a:spcAft>
              <a:buSzPts val="2400"/>
              <a:buNone/>
            </a:pPr>
            <a:endParaRPr sz="2700">
              <a:latin typeface="Raleway"/>
              <a:ea typeface="Raleway"/>
              <a:cs typeface="Raleway"/>
              <a:sym typeface="Raleway"/>
            </a:endParaRPr>
          </a:p>
        </p:txBody>
      </p:sp>
      <p:sp>
        <p:nvSpPr>
          <p:cNvPr id="205" name="Google Shape;205;gc59c4a4545_0_83"/>
          <p:cNvSpPr txBox="1"/>
          <p:nvPr/>
        </p:nvSpPr>
        <p:spPr>
          <a:xfrm>
            <a:off x="9149700" y="5867825"/>
            <a:ext cx="3504000" cy="5448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600"/>
              <a:buFont typeface="Arial"/>
              <a:buNone/>
            </a:pPr>
            <a:r>
              <a:rPr lang="en-US" sz="2600" b="1" i="0" u="none" strike="noStrike" cap="none">
                <a:solidFill>
                  <a:schemeClr val="dk1"/>
                </a:solidFill>
                <a:latin typeface="Raleway"/>
                <a:ea typeface="Raleway"/>
                <a:cs typeface="Raleway"/>
                <a:sym typeface="Raleway"/>
              </a:rPr>
              <a:t>learn.scusd.edu</a:t>
            </a:r>
            <a:endParaRPr sz="14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2808</Words>
  <Application>Microsoft Office PowerPoint</Application>
  <PresentationFormat>Widescreen</PresentationFormat>
  <Paragraphs>593</Paragraphs>
  <Slides>39</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Arial</vt:lpstr>
      <vt:lpstr>Calibri</vt:lpstr>
      <vt:lpstr>Century Gothic</vt:lpstr>
      <vt:lpstr>Raleway</vt:lpstr>
      <vt:lpstr>Times New Roman</vt:lpstr>
      <vt:lpstr>Office Theme</vt:lpstr>
      <vt:lpstr>Simple Light</vt:lpstr>
      <vt:lpstr>PowerPoint Presentation</vt:lpstr>
      <vt:lpstr>PowerPoint Presentation</vt:lpstr>
      <vt:lpstr>PowerPoint Presentation</vt:lpstr>
      <vt:lpstr>Return Together Video SCUSD Includes In-person Concurrent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Kayla Weldon</cp:lastModifiedBy>
  <cp:revision>4</cp:revision>
  <dcterms:created xsi:type="dcterms:W3CDTF">2020-07-15T01:24:59Z</dcterms:created>
  <dcterms:modified xsi:type="dcterms:W3CDTF">2021-03-17T15:02:24Z</dcterms:modified>
</cp:coreProperties>
</file>